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3"/>
    <p:sldMasterId id="214748365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6858000" cx="12192000"/>
  <p:notesSz cx="6858000" cy="9144000"/>
  <p:embeddedFontLst>
    <p:embeddedFont>
      <p:font typeface="Century Gothic"/>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7" roundtripDataSignature="AMtx7mjwIHPbwi3ZgGj/06B1bWNnQfSz9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CenturyGothic-bold.fntdata"/><Relationship Id="rId21" Type="http://schemas.openxmlformats.org/officeDocument/2006/relationships/slide" Target="slides/slide16.xml"/><Relationship Id="rId43" Type="http://schemas.openxmlformats.org/officeDocument/2006/relationships/font" Target="fonts/CenturyGothic-regular.fntdata"/><Relationship Id="rId24" Type="http://schemas.openxmlformats.org/officeDocument/2006/relationships/slide" Target="slides/slide19.xml"/><Relationship Id="rId46" Type="http://schemas.openxmlformats.org/officeDocument/2006/relationships/font" Target="fonts/CenturyGothic-boldItalic.fntdata"/><Relationship Id="rId23" Type="http://schemas.openxmlformats.org/officeDocument/2006/relationships/slide" Target="slides/slide18.xml"/><Relationship Id="rId45" Type="http://schemas.openxmlformats.org/officeDocument/2006/relationships/font" Target="fonts/CenturyGothic-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 name="Google Shape;9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8a52106081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g8a52106081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 name="Google Shape;211;g8a52106081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8ae55759f6_2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g8ae55759f6_2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8ae55759f6_1_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g8ae55759f6_1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8a52106081_0_2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8a52106081_0_2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g8a52106081_0_2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8ae55759f6_1_7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8ae55759f6_1_7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8ae55759f6_1_8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8ae55759f6_1_8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8a52106081_0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8a52106081_0_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2" name="Google Shape;312;g8a52106081_0_2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8a52106081_0_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9" name="Google Shape;329;g8a52106081_0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8a52106081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8a52106081_0_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g8a52106081_0_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8a5a769d4d_3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8a5a769d4d_3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Faudra montrer la base de données de Mai pour montrer les clusters et pointant les couleurs en question</a:t>
            </a:r>
            <a:endParaRPr/>
          </a:p>
        </p:txBody>
      </p:sp>
      <p:sp>
        <p:nvSpPr>
          <p:cNvPr id="354" name="Google Shape;354;g8a5a769d4d_3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8a52106081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g8a52106081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g8a52106081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8a52106081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8a52106081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g8a52106081_0_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8a52106081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8a52106081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2" name="Google Shape;392;g8a52106081_0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8a52106081_0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8a52106081_0_1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9" name="Google Shape;409;g8a52106081_0_1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8a5210608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g8a5210608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4" name="Google Shape;424;g8a5210608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g8a52106081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g8a52106081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7" name="Google Shape;437;g8a52106081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8a52106081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8a52106081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0" name="Google Shape;450;g8a52106081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8a52106081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8a52106081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3" name="Google Shape;463;g8a52106081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Google Shape;477;g8a52106081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8a52106081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9" name="Google Shape;479;g8a52106081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g8a52106081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g8a52106081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2" name="Google Shape;492;g8a52106081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8b5f5091d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8b5f5091d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g8b5f5091d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Google Shape;506;g8a52106081_0_1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7" name="Google Shape;507;g8a52106081_0_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g8a52106081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8a52106081_0_2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la loi 49-3 concernant la réforme des retraites. Les hashtags en lien avec les #giletsjaunes, #macrondémissionne, #macrondégage </a:t>
            </a:r>
            <a:endParaRPr/>
          </a:p>
        </p:txBody>
      </p:sp>
      <p:sp>
        <p:nvSpPr>
          <p:cNvPr id="520" name="Google Shape;520;g8a52106081_0_2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Google Shape;534;g8a52106081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8a52106081_0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Poids des noeuds</a:t>
            </a:r>
            <a:endParaRPr/>
          </a:p>
        </p:txBody>
      </p:sp>
      <p:sp>
        <p:nvSpPr>
          <p:cNvPr id="536" name="Google Shape;536;g8a52106081_0_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Google Shape;547;g8a52106081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g8a52106081_0_2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fr-FR" sz="1100">
                <a:latin typeface="Arial"/>
                <a:ea typeface="Arial"/>
                <a:cs typeface="Arial"/>
                <a:sym typeface="Arial"/>
              </a:rPr>
              <a:t> #onnoublierapas, #mensongedétat, #ilspaieront, #ilssavaient, #plusjamaisca.</a:t>
            </a:r>
            <a:endParaRPr sz="1100">
              <a:latin typeface="Arial"/>
              <a:ea typeface="Arial"/>
              <a:cs typeface="Arial"/>
              <a:sym typeface="Arial"/>
            </a:endParaRPr>
          </a:p>
          <a:p>
            <a:pPr indent="0" lvl="0" marL="0" rtl="0" algn="l">
              <a:lnSpc>
                <a:spcPct val="115000"/>
              </a:lnSpc>
              <a:spcBef>
                <a:spcPts val="0"/>
              </a:spcBef>
              <a:spcAft>
                <a:spcPts val="0"/>
              </a:spcAft>
              <a:buSzPts val="1400"/>
              <a:buNone/>
            </a:pPr>
            <a:r>
              <a:rPr lang="fr-FR" sz="1100">
                <a:latin typeface="Arial"/>
                <a:ea typeface="Arial"/>
                <a:cs typeface="Arial"/>
                <a:sym typeface="Arial"/>
              </a:rPr>
              <a:t>#police, #castaner pour faire référence aux bavures policières pendant  la crise (amende abusive, interpellation ou contrôle agressif)</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549" name="Google Shape;549;g8a52106081_0_2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2" name="Shape 562"/>
        <p:cNvGrpSpPr/>
        <p:nvPr/>
      </p:nvGrpSpPr>
      <p:grpSpPr>
        <a:xfrm>
          <a:off x="0" y="0"/>
          <a:ext cx="0" cy="0"/>
          <a:chOff x="0" y="0"/>
          <a:chExt cx="0" cy="0"/>
        </a:xfrm>
      </p:grpSpPr>
      <p:sp>
        <p:nvSpPr>
          <p:cNvPr id="563" name="Google Shape;563;g8a52106081_0_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8a52106081_0_2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fr-FR" sz="1100">
                <a:latin typeface="Arial"/>
                <a:ea typeface="Arial"/>
                <a:cs typeface="Arial"/>
                <a:sym typeface="Arial"/>
              </a:rPr>
              <a:t>Poids des noeuds</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65" name="Google Shape;565;g8a52106081_0_2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8a52106081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8a52106081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Dans le milieu sanitaire, les personnels soignants en ligne de front dans la crise du Covid, contestent leur conditions de travail et restent sceptiques sur la question du déconfinement et de sa gestion.</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fr-FR" sz="1100">
                <a:latin typeface="Arial"/>
                <a:ea typeface="Arial"/>
                <a:cs typeface="Arial"/>
                <a:sym typeface="Arial"/>
              </a:rPr>
              <a:t>Le hashtags #giletsjaunes fait son retour et est associé au #1ermai,  #gouvernementmeurtrier, #gouvernementdelahonte, #violencespolicières</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578" name="Google Shape;578;g8a52106081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0" name="Shape 590"/>
        <p:cNvGrpSpPr/>
        <p:nvPr/>
      </p:nvGrpSpPr>
      <p:grpSpPr>
        <a:xfrm>
          <a:off x="0" y="0"/>
          <a:ext cx="0" cy="0"/>
          <a:chOff x="0" y="0"/>
          <a:chExt cx="0" cy="0"/>
        </a:xfrm>
      </p:grpSpPr>
      <p:sp>
        <p:nvSpPr>
          <p:cNvPr id="591" name="Google Shape;591;g8a52106081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g8a52106081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Poids des noeuds</a:t>
            </a:r>
            <a:endParaRPr/>
          </a:p>
          <a:p>
            <a:pPr indent="0" lvl="0" marL="0" rtl="0" algn="l">
              <a:lnSpc>
                <a:spcPct val="100000"/>
              </a:lnSpc>
              <a:spcBef>
                <a:spcPts val="0"/>
              </a:spcBef>
              <a:spcAft>
                <a:spcPts val="0"/>
              </a:spcAft>
              <a:buSzPts val="1400"/>
              <a:buNone/>
            </a:pPr>
            <a:r>
              <a:rPr lang="fr-FR"/>
              <a:t>Gilets jaunes onoublierapas macronavirus</a:t>
            </a:r>
            <a:endParaRPr/>
          </a:p>
        </p:txBody>
      </p:sp>
      <p:sp>
        <p:nvSpPr>
          <p:cNvPr id="593" name="Google Shape;593;g8a52106081_0_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fr-FR"/>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8b93796ef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8b93796ef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g8b93796ef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fr-F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 name="Google Shape;13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8a52106081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g8a52106081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8ae55759f6_1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 name="Google Shape;198;g8ae55759f6_1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e de titre" type="title">
  <p:cSld name="TITLE">
    <p:spTree>
      <p:nvGrpSpPr>
        <p:cNvPr id="15" name="Shape 15"/>
        <p:cNvGrpSpPr/>
        <p:nvPr/>
      </p:nvGrpSpPr>
      <p:grpSpPr>
        <a:xfrm>
          <a:off x="0" y="0"/>
          <a:ext cx="0" cy="0"/>
          <a:chOff x="0" y="0"/>
          <a:chExt cx="0" cy="0"/>
        </a:xfrm>
      </p:grpSpPr>
      <p:sp>
        <p:nvSpPr>
          <p:cNvPr id="16" name="Google Shape;16;p1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8" name="Google Shape;1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avec légende" type="picTx">
  <p:cSld name="PICTURE_WITH_CAPTION_TEXT">
    <p:spTree>
      <p:nvGrpSpPr>
        <p:cNvPr id="77" name="Shape 77"/>
        <p:cNvGrpSpPr/>
        <p:nvPr/>
      </p:nvGrpSpPr>
      <p:grpSpPr>
        <a:xfrm>
          <a:off x="0" y="0"/>
          <a:ext cx="0" cy="0"/>
          <a:chOff x="0" y="0"/>
          <a:chExt cx="0" cy="0"/>
        </a:xfrm>
      </p:grpSpPr>
      <p:sp>
        <p:nvSpPr>
          <p:cNvPr id="78" name="Google Shape;78;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3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0" name="Google Shape;80;p3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texte vertical" type="vertTx">
  <p:cSld name="VERTICAL_TEXT">
    <p:spTree>
      <p:nvGrpSpPr>
        <p:cNvPr id="84" name="Shape 84"/>
        <p:cNvGrpSpPr/>
        <p:nvPr/>
      </p:nvGrpSpPr>
      <p:grpSpPr>
        <a:xfrm>
          <a:off x="0" y="0"/>
          <a:ext cx="0" cy="0"/>
          <a:chOff x="0" y="0"/>
          <a:chExt cx="0" cy="0"/>
        </a:xfrm>
      </p:grpSpPr>
      <p:sp>
        <p:nvSpPr>
          <p:cNvPr id="85" name="Google Shape;85;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3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vertical et texte" type="vertTitleAndTx">
  <p:cSld name="VERTICAL_TITLE_AND_VERTICAL_TEXT">
    <p:spTree>
      <p:nvGrpSpPr>
        <p:cNvPr id="90" name="Shape 90"/>
        <p:cNvGrpSpPr/>
        <p:nvPr/>
      </p:nvGrpSpPr>
      <p:grpSpPr>
        <a:xfrm>
          <a:off x="0" y="0"/>
          <a:ext cx="0" cy="0"/>
          <a:chOff x="0" y="0"/>
          <a:chExt cx="0" cy="0"/>
        </a:xfrm>
      </p:grpSpPr>
      <p:sp>
        <p:nvSpPr>
          <p:cNvPr id="91" name="Google Shape;91;p3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3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et contenu" type="obj">
  <p:cSld name="OBJECT">
    <p:spTree>
      <p:nvGrpSpPr>
        <p:cNvPr id="27" name="Shape 27"/>
        <p:cNvGrpSpPr/>
        <p:nvPr/>
      </p:nvGrpSpPr>
      <p:grpSpPr>
        <a:xfrm>
          <a:off x="0" y="0"/>
          <a:ext cx="0" cy="0"/>
          <a:chOff x="0" y="0"/>
          <a:chExt cx="0" cy="0"/>
        </a:xfrm>
      </p:grpSpPr>
      <p:sp>
        <p:nvSpPr>
          <p:cNvPr id="28" name="Google Shape;28;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e de titre" type="title">
  <p:cSld name="TITLE">
    <p:spTree>
      <p:nvGrpSpPr>
        <p:cNvPr id="33" name="Shape 33"/>
        <p:cNvGrpSpPr/>
        <p:nvPr/>
      </p:nvGrpSpPr>
      <p:grpSpPr>
        <a:xfrm>
          <a:off x="0" y="0"/>
          <a:ext cx="0" cy="0"/>
          <a:chOff x="0" y="0"/>
          <a:chExt cx="0" cy="0"/>
        </a:xfrm>
      </p:grpSpPr>
      <p:sp>
        <p:nvSpPr>
          <p:cNvPr id="34" name="Google Shape;34;p2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 name="Google Shape;36;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de section" type="secHead">
  <p:cSld name="SECTION_HEADER">
    <p:spTree>
      <p:nvGrpSpPr>
        <p:cNvPr id="39" name="Shape 39"/>
        <p:cNvGrpSpPr/>
        <p:nvPr/>
      </p:nvGrpSpPr>
      <p:grpSpPr>
        <a:xfrm>
          <a:off x="0" y="0"/>
          <a:ext cx="0" cy="0"/>
          <a:chOff x="0" y="0"/>
          <a:chExt cx="0" cy="0"/>
        </a:xfrm>
      </p:grpSpPr>
      <p:sp>
        <p:nvSpPr>
          <p:cNvPr id="40" name="Google Shape;40;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2" name="Google Shape;4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ux contenus" type="twoObj">
  <p:cSld name="TWO_OBJECTS">
    <p:spTree>
      <p:nvGrpSpPr>
        <p:cNvPr id="45" name="Shape 45"/>
        <p:cNvGrpSpPr/>
        <p:nvPr/>
      </p:nvGrpSpPr>
      <p:grpSpPr>
        <a:xfrm>
          <a:off x="0" y="0"/>
          <a:ext cx="0" cy="0"/>
          <a:chOff x="0" y="0"/>
          <a:chExt cx="0" cy="0"/>
        </a:xfrm>
      </p:grpSpPr>
      <p:sp>
        <p:nvSpPr>
          <p:cNvPr id="46" name="Google Shape;4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ison" type="twoTxTwoObj">
  <p:cSld name="TWO_OBJECTS_WITH_TEXT">
    <p:spTree>
      <p:nvGrpSpPr>
        <p:cNvPr id="52" name="Shape 52"/>
        <p:cNvGrpSpPr/>
        <p:nvPr/>
      </p:nvGrpSpPr>
      <p:grpSpPr>
        <a:xfrm>
          <a:off x="0" y="0"/>
          <a:ext cx="0" cy="0"/>
          <a:chOff x="0" y="0"/>
          <a:chExt cx="0" cy="0"/>
        </a:xfrm>
      </p:grpSpPr>
      <p:sp>
        <p:nvSpPr>
          <p:cNvPr id="53" name="Google Shape;53;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re seul" type="titleOnly">
  <p:cSld name="TITLE_ONLY">
    <p:spTree>
      <p:nvGrpSpPr>
        <p:cNvPr id="61" name="Shape 61"/>
        <p:cNvGrpSpPr/>
        <p:nvPr/>
      </p:nvGrpSpPr>
      <p:grpSpPr>
        <a:xfrm>
          <a:off x="0" y="0"/>
          <a:ext cx="0" cy="0"/>
          <a:chOff x="0" y="0"/>
          <a:chExt cx="0" cy="0"/>
        </a:xfrm>
      </p:grpSpPr>
      <p:sp>
        <p:nvSpPr>
          <p:cNvPr id="62" name="Google Shape;62;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de" type="blank">
  <p:cSld name="BLANK">
    <p:spTree>
      <p:nvGrpSpPr>
        <p:cNvPr id="66" name="Shape 66"/>
        <p:cNvGrpSpPr/>
        <p:nvPr/>
      </p:nvGrpSpPr>
      <p:grpSpPr>
        <a:xfrm>
          <a:off x="0" y="0"/>
          <a:ext cx="0" cy="0"/>
          <a:chOff x="0" y="0"/>
          <a:chExt cx="0" cy="0"/>
        </a:xfrm>
      </p:grpSpPr>
      <p:sp>
        <p:nvSpPr>
          <p:cNvPr id="67" name="Google Shape;67;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u avec légende" type="objTx">
  <p:cSld name="OBJECT_WITH_CAPTION_TEXT">
    <p:spTree>
      <p:nvGrpSpPr>
        <p:cNvPr id="70" name="Shape 70"/>
        <p:cNvGrpSpPr/>
        <p:nvPr/>
      </p:nvGrpSpPr>
      <p:grpSpPr>
        <a:xfrm>
          <a:off x="0" y="0"/>
          <a:ext cx="0" cy="0"/>
          <a:chOff x="0" y="0"/>
          <a:chExt cx="0" cy="0"/>
        </a:xfrm>
      </p:grpSpPr>
      <p:sp>
        <p:nvSpPr>
          <p:cNvPr id="71" name="Google Shape;71;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2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3" name="Google Shape;73;p2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4" name="Google Shape;7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2" Type="http://schemas.openxmlformats.org/officeDocument/2006/relationships/theme" Target="../theme/theme1.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 name="Shape 9"/>
        <p:cNvGrpSpPr/>
        <p:nvPr/>
      </p:nvGrpSpPr>
      <p:grpSpPr>
        <a:xfrm>
          <a:off x="0" y="0"/>
          <a:ext cx="0" cy="0"/>
          <a:chOff x="0" y="0"/>
          <a:chExt cx="0" cy="0"/>
        </a:xfrm>
      </p:grpSpPr>
      <p:sp>
        <p:nvSpPr>
          <p:cNvPr id="10" name="Google Shape;1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3" name="Google Shape;1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4" name="Google Shape;1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 name="Shape 21"/>
        <p:cNvGrpSpPr/>
        <p:nvPr/>
      </p:nvGrpSpPr>
      <p:grpSpPr>
        <a:xfrm>
          <a:off x="0" y="0"/>
          <a:ext cx="0" cy="0"/>
          <a:chOff x="0" y="0"/>
          <a:chExt cx="0" cy="0"/>
        </a:xfrm>
      </p:grpSpPr>
      <p:sp>
        <p:nvSpPr>
          <p:cNvPr id="22" name="Google Shape;22;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5" name="Google Shape;2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6" name="Google Shape;2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hyperlink" Target="https://en.wikipedia.org/wiki/Middle_East_respiratory_syndrome" TargetMode="External"/><Relationship Id="rId5" Type="http://schemas.openxmlformats.org/officeDocument/2006/relationships/hyperlink" Target="https://creativecommons.org/licenses/by-sa/3.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hyperlink" Target="https://twitter.com/Balkan_Mood" TargetMode="External"/><Relationship Id="rId5" Type="http://schemas.openxmlformats.org/officeDocument/2006/relationships/hyperlink" Target="https://twitter.com/Balkan_Moo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twitter.com/Balkan_Moo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31.png"/><Relationship Id="rId5"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14.png"/><Relationship Id="rId5"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hyperlink" Target="https://www.legifrance.gouv.fr/affichTexte.do?cidTexte=LEGITEXT000006071194#LEGISCTA000006095825"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16.png"/><Relationship Id="rId5" Type="http://schemas.openxmlformats.org/officeDocument/2006/relationships/image" Target="../media/image35.png"/><Relationship Id="rId6"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26.png"/><Relationship Id="rId6"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png"/><Relationship Id="rId4" Type="http://schemas.openxmlformats.org/officeDocument/2006/relationships/image" Target="../media/image33.png"/><Relationship Id="rId5"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image" Target="../media/image38.png"/><Relationship Id="rId5"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0.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cairn.info/revue-ecorev.htm" TargetMode="External"/><Relationship Id="rId4" Type="http://schemas.openxmlformats.org/officeDocument/2006/relationships/hyperlink" Target="https://www.cairn.info/revue-ecorev-2020-1.ht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2.png"/><Relationship Id="rId4" Type="http://schemas.openxmlformats.org/officeDocument/2006/relationships/image" Target="../media/image41.png"/><Relationship Id="rId5" Type="http://schemas.openxmlformats.org/officeDocument/2006/relationships/image" Target="../media/image44.png"/><Relationship Id="rId6"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5.png"/><Relationship Id="rId4" Type="http://schemas.openxmlformats.org/officeDocument/2006/relationships/image" Target="../media/image53.png"/><Relationship Id="rId5"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8.png"/><Relationship Id="rId4" Type="http://schemas.openxmlformats.org/officeDocument/2006/relationships/image" Target="../media/image62.png"/><Relationship Id="rId5"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9.png"/><Relationship Id="rId4" Type="http://schemas.openxmlformats.org/officeDocument/2006/relationships/image" Target="../media/image54.png"/><Relationship Id="rId5"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4.png"/><Relationship Id="rId4" Type="http://schemas.openxmlformats.org/officeDocument/2006/relationships/image" Target="../media/image56.png"/><Relationship Id="rId5"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6.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hyperlink" Target="https://www.infoaut.org/conflitti-globali/i-gilets-jaunes-assediano-macron" TargetMode="External"/><Relationship Id="rId5" Type="http://schemas.openxmlformats.org/officeDocument/2006/relationships/hyperlink" Target="https://creativecommons.org/licenses/by-nc-sa/3.0/" TargetMode="External"/><Relationship Id="rId6" Type="http://schemas.openxmlformats.org/officeDocument/2006/relationships/image" Target="../media/image3.jpg"/><Relationship Id="rId7"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9" name="Shape 99"/>
        <p:cNvGrpSpPr/>
        <p:nvPr/>
      </p:nvGrpSpPr>
      <p:grpSpPr>
        <a:xfrm>
          <a:off x="0" y="0"/>
          <a:ext cx="0" cy="0"/>
          <a:chOff x="0" y="0"/>
          <a:chExt cx="0" cy="0"/>
        </a:xfrm>
      </p:grpSpPr>
      <p:sp>
        <p:nvSpPr>
          <p:cNvPr id="100" name="Google Shape;100;p1"/>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Une image contenant vert, intérieur, table, petit&#10;&#10;Description générée automatiquement" id="101" name="Google Shape;101;p1"/>
          <p:cNvPicPr preferRelativeResize="0"/>
          <p:nvPr/>
        </p:nvPicPr>
        <p:blipFill rotWithShape="1">
          <a:blip r:embed="rId3">
            <a:alphaModFix/>
          </a:blip>
          <a:srcRect b="1380" l="0" r="33869" t="371"/>
          <a:stretch/>
        </p:blipFill>
        <p:spPr>
          <a:xfrm>
            <a:off x="3771900" y="10"/>
            <a:ext cx="8420100" cy="6857990"/>
          </a:xfrm>
          <a:prstGeom prst="rect">
            <a:avLst/>
          </a:prstGeom>
          <a:noFill/>
          <a:ln>
            <a:noFill/>
          </a:ln>
        </p:spPr>
      </p:pic>
      <p:sp>
        <p:nvSpPr>
          <p:cNvPr id="102" name="Google Shape;102;p1"/>
          <p:cNvSpPr/>
          <p:nvPr/>
        </p:nvSpPr>
        <p:spPr>
          <a:xfrm>
            <a:off x="3" y="0"/>
            <a:ext cx="9339206" cy="6858000"/>
          </a:xfrm>
          <a:prstGeom prst="rect">
            <a:avLst/>
          </a:prstGeom>
          <a:gradFill>
            <a:gsLst>
              <a:gs pos="0">
                <a:srgbClr val="000000">
                  <a:alpha val="0"/>
                </a:srgbClr>
              </a:gs>
              <a:gs pos="33000">
                <a:srgbClr val="000000">
                  <a:alpha val="63529"/>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 name="Google Shape;103;p1"/>
          <p:cNvSpPr txBox="1"/>
          <p:nvPr>
            <p:ph type="ctrTitle"/>
          </p:nvPr>
        </p:nvSpPr>
        <p:spPr>
          <a:xfrm>
            <a:off x="242947" y="-259286"/>
            <a:ext cx="4023360" cy="320413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7000"/>
              <a:buFont typeface="Calibri"/>
              <a:buNone/>
            </a:pPr>
            <a:r>
              <a:rPr b="1" lang="fr-FR" sz="7000"/>
              <a:t>Covid-19</a:t>
            </a:r>
            <a:endParaRPr/>
          </a:p>
        </p:txBody>
      </p:sp>
      <p:sp>
        <p:nvSpPr>
          <p:cNvPr id="104" name="Google Shape;104;p1"/>
          <p:cNvSpPr txBox="1"/>
          <p:nvPr>
            <p:ph idx="1" type="subTitle"/>
          </p:nvPr>
        </p:nvSpPr>
        <p:spPr>
          <a:xfrm>
            <a:off x="435310" y="3089212"/>
            <a:ext cx="4023359" cy="1208141"/>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lt1"/>
              </a:buClr>
              <a:buSzPts val="3000"/>
              <a:buNone/>
            </a:pPr>
            <a:r>
              <a:rPr b="1" i="1" lang="fr-FR" sz="3000"/>
              <a:t>Mouvements sociaux</a:t>
            </a:r>
            <a:endParaRPr/>
          </a:p>
          <a:p>
            <a:pPr indent="0" lvl="0" marL="0" rtl="0" algn="l">
              <a:lnSpc>
                <a:spcPct val="80000"/>
              </a:lnSpc>
              <a:spcBef>
                <a:spcPts val="1000"/>
              </a:spcBef>
              <a:spcAft>
                <a:spcPts val="0"/>
              </a:spcAft>
              <a:buClr>
                <a:schemeClr val="lt1"/>
              </a:buClr>
              <a:buSzPts val="2000"/>
              <a:buNone/>
            </a:pPr>
            <a:r>
              <a:t/>
            </a:r>
            <a:endParaRPr b="1" i="1" sz="2000"/>
          </a:p>
          <a:p>
            <a:pPr indent="0" lvl="0" marL="0" rtl="0" algn="l">
              <a:lnSpc>
                <a:spcPct val="80000"/>
              </a:lnSpc>
              <a:spcBef>
                <a:spcPts val="1000"/>
              </a:spcBef>
              <a:spcAft>
                <a:spcPts val="0"/>
              </a:spcAft>
              <a:buClr>
                <a:schemeClr val="lt1"/>
              </a:buClr>
              <a:buSzPts val="2000"/>
              <a:buNone/>
            </a:pPr>
            <a:r>
              <a:rPr b="1" i="1" lang="fr-FR" sz="2000"/>
              <a:t>Une analyse des tweets</a:t>
            </a:r>
            <a:endParaRPr/>
          </a:p>
        </p:txBody>
      </p:sp>
      <p:sp>
        <p:nvSpPr>
          <p:cNvPr id="105" name="Google Shape;105;p1"/>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6" name="Google Shape;106;p1"/>
          <p:cNvSpPr/>
          <p:nvPr/>
        </p:nvSpPr>
        <p:spPr>
          <a:xfrm>
            <a:off x="481029" y="4546920"/>
            <a:ext cx="3977640"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7" name="Google Shape;107;p1"/>
          <p:cNvSpPr txBox="1"/>
          <p:nvPr/>
        </p:nvSpPr>
        <p:spPr>
          <a:xfrm>
            <a:off x="9609242" y="6657945"/>
            <a:ext cx="2582758" cy="200055"/>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700"/>
              <a:buFont typeface="Arial"/>
              <a:buNone/>
            </a:pPr>
            <a:r>
              <a:rPr b="0" i="0" lang="fr-FR" sz="700" u="sng" cap="none" strike="noStrike">
                <a:solidFill>
                  <a:srgbClr val="FFFFFF"/>
                </a:solidFill>
                <a:latin typeface="Calibri"/>
                <a:ea typeface="Calibri"/>
                <a:cs typeface="Calibri"/>
                <a:sym typeface="Calibri"/>
                <a:hlinkClick r:id="rId4"/>
              </a:rPr>
              <a:t>Cette photo</a:t>
            </a:r>
            <a:r>
              <a:rPr b="0" i="0" lang="fr-FR" sz="700" u="none" cap="none" strike="noStrike">
                <a:solidFill>
                  <a:srgbClr val="FFFFFF"/>
                </a:solidFill>
                <a:latin typeface="Calibri"/>
                <a:ea typeface="Calibri"/>
                <a:cs typeface="Calibri"/>
                <a:sym typeface="Calibri"/>
              </a:rPr>
              <a:t> par Auteur inconnu est soumise à la licence </a:t>
            </a:r>
            <a:r>
              <a:rPr b="0" i="0" lang="fr-FR" sz="700" u="sng" cap="none" strike="noStrike">
                <a:solidFill>
                  <a:srgbClr val="FFFFFF"/>
                </a:solidFill>
                <a:latin typeface="Calibri"/>
                <a:ea typeface="Calibri"/>
                <a:cs typeface="Calibri"/>
                <a:sym typeface="Calibri"/>
                <a:hlinkClick r:id="rId5"/>
              </a:rPr>
              <a:t>CC BY-SA</a:t>
            </a:r>
            <a:endParaRPr b="0" i="0" sz="700" u="none" cap="none" strike="noStrike">
              <a:solidFill>
                <a:srgbClr val="FFFFFF"/>
              </a:solidFill>
              <a:latin typeface="Calibri"/>
              <a:ea typeface="Calibri"/>
              <a:cs typeface="Calibri"/>
              <a:sym typeface="Calibri"/>
            </a:endParaRPr>
          </a:p>
        </p:txBody>
      </p:sp>
      <p:sp>
        <p:nvSpPr>
          <p:cNvPr id="108" name="Google Shape;108;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109" name="Google Shape;109;p1"/>
          <p:cNvSpPr txBox="1"/>
          <p:nvPr/>
        </p:nvSpPr>
        <p:spPr>
          <a:xfrm>
            <a:off x="242950" y="6292850"/>
            <a:ext cx="54063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a:solidFill>
                  <a:srgbClr val="FFFFFF"/>
                </a:solidFill>
                <a:latin typeface="Calibri"/>
                <a:ea typeface="Calibri"/>
                <a:cs typeface="Calibri"/>
                <a:sym typeface="Calibri"/>
              </a:rPr>
              <a:t>Maya Anderson-Gonzalez, Martina Catte, Raissa Muadi, Aïcha Sow</a:t>
            </a:r>
            <a:endParaRPr>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g8a52106081_0_66"/>
          <p:cNvSpPr txBox="1"/>
          <p:nvPr>
            <p:ph type="ctrTitle"/>
          </p:nvPr>
        </p:nvSpPr>
        <p:spPr>
          <a:xfrm>
            <a:off x="1524000" y="181143"/>
            <a:ext cx="9144000" cy="104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600"/>
              <a:buFont typeface="Calibri"/>
              <a:buNone/>
            </a:pPr>
            <a:r>
              <a:rPr lang="fr-FR" sz="5600"/>
              <a:t>Présentation base de données</a:t>
            </a:r>
            <a:endParaRPr sz="5600"/>
          </a:p>
        </p:txBody>
      </p:sp>
      <p:sp>
        <p:nvSpPr>
          <p:cNvPr id="214" name="Google Shape;214;g8a52106081_0_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pic>
        <p:nvPicPr>
          <p:cNvPr id="215" name="Google Shape;215;g8a52106081_0_66"/>
          <p:cNvPicPr preferRelativeResize="0"/>
          <p:nvPr/>
        </p:nvPicPr>
        <p:blipFill rotWithShape="1">
          <a:blip r:embed="rId3">
            <a:alphaModFix/>
          </a:blip>
          <a:srcRect b="0" l="0" r="0" t="0"/>
          <a:stretch/>
        </p:blipFill>
        <p:spPr>
          <a:xfrm>
            <a:off x="956150" y="2689428"/>
            <a:ext cx="10540776" cy="1479150"/>
          </a:xfrm>
          <a:prstGeom prst="rect">
            <a:avLst/>
          </a:prstGeom>
          <a:noFill/>
          <a:ln>
            <a:noFill/>
          </a:ln>
        </p:spPr>
      </p:pic>
      <p:sp>
        <p:nvSpPr>
          <p:cNvPr id="216" name="Google Shape;216;g8a52106081_0_66"/>
          <p:cNvSpPr txBox="1"/>
          <p:nvPr/>
        </p:nvSpPr>
        <p:spPr>
          <a:xfrm>
            <a:off x="5155475" y="1713238"/>
            <a:ext cx="1755600" cy="48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fr-FR" sz="2000" u="sng" cap="none" strike="noStrike">
                <a:solidFill>
                  <a:srgbClr val="000000"/>
                </a:solidFill>
                <a:latin typeface="Calibri"/>
                <a:ea typeface="Calibri"/>
                <a:cs typeface="Calibri"/>
                <a:sym typeface="Calibri"/>
              </a:rPr>
              <a:t>Variables df :</a:t>
            </a:r>
            <a:endParaRPr b="1" i="0" sz="2000" u="sng" cap="none" strike="noStrike">
              <a:solidFill>
                <a:srgbClr val="000000"/>
              </a:solidFill>
              <a:latin typeface="Calibri"/>
              <a:ea typeface="Calibri"/>
              <a:cs typeface="Calibri"/>
              <a:sym typeface="Calibri"/>
            </a:endParaRPr>
          </a:p>
        </p:txBody>
      </p:sp>
      <p:sp>
        <p:nvSpPr>
          <p:cNvPr id="217" name="Google Shape;217;g8a52106081_0_66"/>
          <p:cNvSpPr txBox="1"/>
          <p:nvPr/>
        </p:nvSpPr>
        <p:spPr>
          <a:xfrm>
            <a:off x="2939971" y="4408750"/>
            <a:ext cx="4188000" cy="19476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000000"/>
              </a:buClr>
              <a:buSzPts val="2000"/>
              <a:buFont typeface="Calibri"/>
              <a:buChar char="●"/>
            </a:pPr>
            <a:r>
              <a:rPr b="1" i="0" lang="fr-FR" sz="2000" u="none" cap="none" strike="noStrike">
                <a:solidFill>
                  <a:srgbClr val="000000"/>
                </a:solidFill>
                <a:latin typeface="Calibri"/>
                <a:ea typeface="Calibri"/>
                <a:cs typeface="Calibri"/>
                <a:sym typeface="Calibri"/>
              </a:rPr>
              <a:t>février : </a:t>
            </a:r>
            <a:r>
              <a:rPr b="0" i="0" lang="fr-FR" sz="2000" u="none" cap="none" strike="noStrike">
                <a:solidFill>
                  <a:schemeClr val="dk1"/>
                </a:solidFill>
                <a:highlight>
                  <a:srgbClr val="FFFFFF"/>
                </a:highlight>
                <a:latin typeface="Calibri"/>
                <a:ea typeface="Calibri"/>
                <a:cs typeface="Calibri"/>
                <a:sym typeface="Calibri"/>
              </a:rPr>
              <a:t>311 202 observations</a:t>
            </a:r>
            <a:endParaRPr b="1" i="0" sz="2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b="1" i="0" lang="fr-FR" sz="2000" u="none" cap="none" strike="noStrike">
                <a:solidFill>
                  <a:srgbClr val="000000"/>
                </a:solidFill>
                <a:latin typeface="Calibri"/>
                <a:ea typeface="Calibri"/>
                <a:cs typeface="Calibri"/>
                <a:sym typeface="Calibri"/>
              </a:rPr>
              <a:t>mars : </a:t>
            </a:r>
            <a:r>
              <a:rPr b="0" i="0" lang="fr-FR" sz="2000" u="none" cap="none" strike="noStrike">
                <a:solidFill>
                  <a:schemeClr val="dk1"/>
                </a:solidFill>
                <a:highlight>
                  <a:srgbClr val="FFFFFF"/>
                </a:highlight>
                <a:latin typeface="Calibri"/>
                <a:ea typeface="Calibri"/>
                <a:cs typeface="Calibri"/>
                <a:sym typeface="Calibri"/>
              </a:rPr>
              <a:t>905 139 observations</a:t>
            </a:r>
            <a:endParaRPr b="1" i="0" sz="2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b="1" i="0" lang="fr-FR" sz="2000" u="none" cap="none" strike="noStrike">
                <a:solidFill>
                  <a:srgbClr val="000000"/>
                </a:solidFill>
                <a:latin typeface="Calibri"/>
                <a:ea typeface="Calibri"/>
                <a:cs typeface="Calibri"/>
                <a:sym typeface="Calibri"/>
              </a:rPr>
              <a:t>avril : </a:t>
            </a:r>
            <a:r>
              <a:rPr b="0" i="0" lang="fr-FR" sz="2000" u="none" cap="none" strike="noStrike">
                <a:solidFill>
                  <a:schemeClr val="dk1"/>
                </a:solidFill>
                <a:highlight>
                  <a:srgbClr val="FFFFFF"/>
                </a:highlight>
                <a:latin typeface="Calibri"/>
                <a:ea typeface="Calibri"/>
                <a:cs typeface="Calibri"/>
                <a:sym typeface="Calibri"/>
              </a:rPr>
              <a:t>1 289 212 observations</a:t>
            </a:r>
            <a:endParaRPr b="0" i="0" sz="2000" u="none" cap="none" strike="noStrike">
              <a:solidFill>
                <a:schemeClr val="dk1"/>
              </a:solidFill>
              <a:highlight>
                <a:srgbClr val="FFFFFF"/>
              </a:highlight>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highlight>
                <a:srgbClr val="FFFFFF"/>
              </a:highlight>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b="1" i="0" lang="fr-FR" sz="2000" u="none" cap="none" strike="noStrike">
                <a:solidFill>
                  <a:srgbClr val="000000"/>
                </a:solidFill>
                <a:latin typeface="Calibri"/>
                <a:ea typeface="Calibri"/>
                <a:cs typeface="Calibri"/>
                <a:sym typeface="Calibri"/>
              </a:rPr>
              <a:t>mai : </a:t>
            </a:r>
            <a:r>
              <a:rPr b="0" i="0" lang="fr-FR" sz="2000" u="none" cap="none" strike="noStrike">
                <a:solidFill>
                  <a:schemeClr val="dk1"/>
                </a:solidFill>
                <a:highlight>
                  <a:srgbClr val="FFFFFF"/>
                </a:highlight>
                <a:latin typeface="Calibri"/>
                <a:ea typeface="Calibri"/>
                <a:cs typeface="Calibri"/>
                <a:sym typeface="Calibri"/>
              </a:rPr>
              <a:t>357 389 observations</a:t>
            </a:r>
            <a:endParaRPr b="0" i="0" sz="2000" u="none" cap="none" strike="noStrike">
              <a:solidFill>
                <a:schemeClr val="dk1"/>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highlight>
                <a:srgbClr val="FFFFFF"/>
              </a:highlight>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Calibri"/>
              <a:ea typeface="Calibri"/>
              <a:cs typeface="Calibri"/>
              <a:sym typeface="Calibri"/>
            </a:endParaRPr>
          </a:p>
        </p:txBody>
      </p:sp>
      <p:sp>
        <p:nvSpPr>
          <p:cNvPr id="218" name="Google Shape;218;g8a52106081_0_66"/>
          <p:cNvSpPr/>
          <p:nvPr/>
        </p:nvSpPr>
        <p:spPr>
          <a:xfrm>
            <a:off x="6952126" y="4621401"/>
            <a:ext cx="278700" cy="9195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g8a52106081_0_66"/>
          <p:cNvSpPr txBox="1"/>
          <p:nvPr/>
        </p:nvSpPr>
        <p:spPr>
          <a:xfrm>
            <a:off x="6987291" y="4888098"/>
            <a:ext cx="2323054" cy="48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chemeClr val="dk1"/>
                </a:solidFill>
                <a:highlight>
                  <a:srgbClr val="FFFFFF"/>
                </a:highlight>
                <a:latin typeface="Arial"/>
                <a:ea typeface="Arial"/>
                <a:cs typeface="Arial"/>
                <a:sym typeface="Arial"/>
              </a:rPr>
              <a:t>#</a:t>
            </a:r>
            <a:r>
              <a:rPr b="0" i="0" lang="fr-FR" sz="1400" u="none" cap="none" strike="noStrike">
                <a:solidFill>
                  <a:schemeClr val="dk1"/>
                </a:solidFill>
                <a:highlight>
                  <a:srgbClr val="FFFFFF"/>
                </a:highlight>
                <a:latin typeface="Arial"/>
                <a:ea typeface="Arial"/>
                <a:cs typeface="Arial"/>
                <a:sym typeface="Arial"/>
              </a:rPr>
              <a:t>CORONAVIRUS</a:t>
            </a:r>
            <a:endParaRPr b="0" i="0" sz="1400" u="none" cap="none" strike="noStrike">
              <a:solidFill>
                <a:srgbClr val="000000"/>
              </a:solidFill>
              <a:latin typeface="Arial"/>
              <a:ea typeface="Arial"/>
              <a:cs typeface="Arial"/>
              <a:sym typeface="Arial"/>
            </a:endParaRPr>
          </a:p>
        </p:txBody>
      </p:sp>
      <p:sp>
        <p:nvSpPr>
          <p:cNvPr id="220" name="Google Shape;220;g8a52106081_0_66"/>
          <p:cNvSpPr/>
          <p:nvPr/>
        </p:nvSpPr>
        <p:spPr>
          <a:xfrm>
            <a:off x="6952126" y="5748015"/>
            <a:ext cx="278700" cy="340500"/>
          </a:xfrm>
          <a:prstGeom prst="righ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g8a52106081_0_66"/>
          <p:cNvSpPr txBox="1"/>
          <p:nvPr/>
        </p:nvSpPr>
        <p:spPr>
          <a:xfrm>
            <a:off x="7283580" y="5712847"/>
            <a:ext cx="4656372" cy="66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chemeClr val="dk1"/>
                </a:solidFill>
                <a:highlight>
                  <a:srgbClr val="FFFFFF"/>
                </a:highlight>
                <a:latin typeface="Arial"/>
                <a:ea typeface="Arial"/>
                <a:cs typeface="Arial"/>
                <a:sym typeface="Arial"/>
              </a:rPr>
              <a:t>#CORONAVIRUS or  #COVID19 or #COVID-19</a:t>
            </a:r>
            <a:endParaRPr b="0" i="0" sz="1400" u="none" cap="none" strike="noStrike">
              <a:solidFill>
                <a:schemeClr val="dk1"/>
              </a:solidFill>
              <a:highlight>
                <a:srgbClr val="FFFFFF"/>
              </a:highlight>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5" name="Shape 225"/>
        <p:cNvGrpSpPr/>
        <p:nvPr/>
      </p:nvGrpSpPr>
      <p:grpSpPr>
        <a:xfrm>
          <a:off x="0" y="0"/>
          <a:ext cx="0" cy="0"/>
          <a:chOff x="0" y="0"/>
          <a:chExt cx="0" cy="0"/>
        </a:xfrm>
      </p:grpSpPr>
      <p:sp>
        <p:nvSpPr>
          <p:cNvPr id="226" name="Google Shape;226;g8ae55759f6_2_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27" name="Google Shape;227;g8ae55759f6_2_6"/>
          <p:cNvPicPr preferRelativeResize="0"/>
          <p:nvPr/>
        </p:nvPicPr>
        <p:blipFill rotWithShape="1">
          <a:blip r:embed="rId3">
            <a:alphaModFix/>
          </a:blip>
          <a:srcRect b="8332" l="0" r="-1" t="7689"/>
          <a:stretch/>
        </p:blipFill>
        <p:spPr>
          <a:xfrm>
            <a:off x="6137800" y="10"/>
            <a:ext cx="6054199" cy="6857990"/>
          </a:xfrm>
          <a:custGeom>
            <a:rect b="b" l="l" r="r" t="t"/>
            <a:pathLst>
              <a:path extrusionOk="0" h="6858000" w="7308978">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ln>
            <a:noFill/>
          </a:ln>
        </p:spPr>
      </p:pic>
      <p:sp>
        <p:nvSpPr>
          <p:cNvPr id="228" name="Google Shape;228;g8ae55759f6_2_6"/>
          <p:cNvSpPr/>
          <p:nvPr/>
        </p:nvSpPr>
        <p:spPr>
          <a:xfrm>
            <a:off x="0" y="0"/>
            <a:ext cx="6096001" cy="6858000"/>
          </a:xfrm>
          <a:custGeom>
            <a:rect b="b" l="l" r="r" t="t"/>
            <a:pathLst>
              <a:path extrusionOk="0" h="6858000" w="6096001">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9" name="Google Shape;229;g8ae55759f6_2_6"/>
          <p:cNvSpPr/>
          <p:nvPr/>
        </p:nvSpPr>
        <p:spPr>
          <a:xfrm>
            <a:off x="0" y="0"/>
            <a:ext cx="6086857" cy="6858000"/>
          </a:xfrm>
          <a:custGeom>
            <a:rect b="b" l="l" r="r" t="t"/>
            <a:pathLst>
              <a:path extrusionOk="0" h="6858000" w="6086857">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0" name="Google Shape;230;g8ae55759f6_2_6"/>
          <p:cNvSpPr txBox="1"/>
          <p:nvPr>
            <p:ph type="title"/>
          </p:nvPr>
        </p:nvSpPr>
        <p:spPr>
          <a:xfrm>
            <a:off x="374904" y="856488"/>
            <a:ext cx="4992624" cy="12435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fr-FR" sz="3400"/>
              <a:t>Requête exploratoire “coronavirus”</a:t>
            </a:r>
            <a:endParaRPr/>
          </a:p>
        </p:txBody>
      </p:sp>
      <p:sp>
        <p:nvSpPr>
          <p:cNvPr id="231" name="Google Shape;231;g8ae55759f6_2_6"/>
          <p:cNvSpPr/>
          <p:nvPr/>
        </p:nvSpPr>
        <p:spPr>
          <a:xfrm>
            <a:off x="0" y="1124325"/>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32" name="Google Shape;232;g8ae55759f6_2_6"/>
          <p:cNvSpPr/>
          <p:nvPr/>
        </p:nvSpPr>
        <p:spPr>
          <a:xfrm>
            <a:off x="437769" y="2195336"/>
            <a:ext cx="498348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33" name="Google Shape;233;g8ae55759f6_2_6"/>
          <p:cNvSpPr txBox="1"/>
          <p:nvPr>
            <p:ph idx="1" type="body"/>
          </p:nvPr>
        </p:nvSpPr>
        <p:spPr>
          <a:xfrm>
            <a:off x="374904" y="2522949"/>
            <a:ext cx="5065776" cy="34023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400"/>
              <a:buNone/>
            </a:pPr>
            <a:r>
              <a:rPr b="1" lang="fr-FR" sz="1400">
                <a:highlight>
                  <a:srgbClr val="FFFFFF"/>
                </a:highlight>
                <a:latin typeface="Calibri"/>
                <a:ea typeface="Calibri"/>
                <a:cs typeface="Calibri"/>
                <a:sym typeface="Calibri"/>
              </a:rPr>
              <a:t>Février 2020 ⇒ Avant le confinement</a:t>
            </a:r>
            <a:endParaRPr/>
          </a:p>
          <a:p>
            <a:pPr indent="0" lvl="0" marL="0" rtl="0" algn="l">
              <a:lnSpc>
                <a:spcPct val="90000"/>
              </a:lnSpc>
              <a:spcBef>
                <a:spcPts val="1000"/>
              </a:spcBef>
              <a:spcAft>
                <a:spcPts val="0"/>
              </a:spcAft>
              <a:buClr>
                <a:schemeClr val="dk1"/>
              </a:buClr>
              <a:buSzPts val="1400"/>
              <a:buNone/>
            </a:pPr>
            <a:r>
              <a:rPr lang="fr-FR" sz="1400">
                <a:highlight>
                  <a:schemeClr val="lt1"/>
                </a:highlight>
                <a:latin typeface="Calibri"/>
                <a:ea typeface="Calibri"/>
                <a:cs typeface="Calibri"/>
                <a:sym typeface="Calibri"/>
              </a:rPr>
              <a:t>[scepticisme]</a:t>
            </a:r>
            <a:endParaRPr sz="1400">
              <a:highlight>
                <a:srgbClr val="FFFFFF"/>
              </a:highlight>
              <a:latin typeface="Calibri"/>
              <a:ea typeface="Calibri"/>
              <a:cs typeface="Calibri"/>
              <a:sym typeface="Calibri"/>
            </a:endParaRPr>
          </a:p>
          <a:p>
            <a:pPr indent="0" lvl="0" marL="228600" rtl="0" algn="l">
              <a:lnSpc>
                <a:spcPct val="90000"/>
              </a:lnSpc>
              <a:spcBef>
                <a:spcPts val="1000"/>
              </a:spcBef>
              <a:spcAft>
                <a:spcPts val="0"/>
              </a:spcAft>
              <a:buClr>
                <a:schemeClr val="dk1"/>
              </a:buClr>
              <a:buSzPts val="1400"/>
              <a:buNone/>
            </a:pPr>
            <a:r>
              <a:rPr lang="fr-FR" sz="1400">
                <a:highlight>
                  <a:srgbClr val="FFFFFF"/>
                </a:highlight>
                <a:latin typeface="Calibri"/>
                <a:ea typeface="Calibri"/>
                <a:cs typeface="Calibri"/>
                <a:sym typeface="Calibri"/>
              </a:rPr>
              <a:t>⇒ </a:t>
            </a:r>
            <a:r>
              <a:rPr lang="fr-FR" sz="1400">
                <a:highlight>
                  <a:schemeClr val="lt1"/>
                </a:highlight>
                <a:latin typeface="Calibri"/>
                <a:ea typeface="Calibri"/>
                <a:cs typeface="Calibri"/>
                <a:sym typeface="Calibri"/>
              </a:rPr>
              <a:t>“</a:t>
            </a:r>
            <a:r>
              <a:rPr i="1" lang="fr-FR" sz="1400">
                <a:highlight>
                  <a:schemeClr val="lt1"/>
                </a:highlight>
                <a:latin typeface="Calibri"/>
                <a:ea typeface="Calibri"/>
                <a:cs typeface="Calibri"/>
                <a:sym typeface="Calibri"/>
              </a:rPr>
              <a:t>Le Coronavirus j’arrive pas a m’en inquiéter et avoir peur, j’ai l’impression c’est un </a:t>
            </a:r>
            <a:r>
              <a:rPr b="1" i="1" lang="fr-FR" sz="1400">
                <a:latin typeface="Calibri"/>
                <a:ea typeface="Calibri"/>
                <a:cs typeface="Calibri"/>
                <a:sym typeface="Calibri"/>
              </a:rPr>
              <a:t>truc bidon </a:t>
            </a:r>
            <a:r>
              <a:rPr i="1" lang="fr-FR" sz="1400">
                <a:highlight>
                  <a:schemeClr val="lt1"/>
                </a:highlight>
                <a:latin typeface="Calibri"/>
                <a:ea typeface="Calibri"/>
                <a:cs typeface="Calibri"/>
                <a:sym typeface="Calibri"/>
              </a:rPr>
              <a:t>qui vas être oublier dans 3 mois </a:t>
            </a:r>
            <a:r>
              <a:rPr lang="fr-FR" sz="1400">
                <a:highlight>
                  <a:schemeClr val="lt1"/>
                </a:highlight>
                <a:latin typeface="Calibri"/>
                <a:ea typeface="Calibri"/>
                <a:cs typeface="Calibri"/>
                <a:sym typeface="Calibri"/>
              </a:rPr>
              <a:t>” (</a:t>
            </a:r>
            <a:r>
              <a:rPr lang="fr-FR" sz="1400">
                <a:latin typeface="Calibri"/>
                <a:ea typeface="Calibri"/>
                <a:cs typeface="Calibri"/>
                <a:sym typeface="Calibri"/>
              </a:rPr>
              <a:t>@elieook</a:t>
            </a:r>
            <a:r>
              <a:rPr lang="fr-FR" sz="1400">
                <a:highlight>
                  <a:schemeClr val="lt1"/>
                </a:highlight>
                <a:latin typeface="Calibri"/>
                <a:ea typeface="Calibri"/>
                <a:cs typeface="Calibri"/>
                <a:sym typeface="Calibri"/>
              </a:rPr>
              <a:t>, </a:t>
            </a:r>
            <a:r>
              <a:rPr lang="fr-FR" sz="1400">
                <a:latin typeface="Calibri"/>
                <a:ea typeface="Calibri"/>
                <a:cs typeface="Calibri"/>
                <a:sym typeface="Calibri"/>
              </a:rPr>
              <a:t>25 février 2</a:t>
            </a:r>
            <a:r>
              <a:rPr lang="fr-FR" sz="1400">
                <a:highlight>
                  <a:schemeClr val="lt1"/>
                </a:highlight>
                <a:latin typeface="Calibri"/>
                <a:ea typeface="Calibri"/>
                <a:cs typeface="Calibri"/>
                <a:sym typeface="Calibri"/>
              </a:rPr>
              <a:t>020)</a:t>
            </a:r>
            <a:endParaRPr sz="1400">
              <a:highlight>
                <a:srgbClr val="FFFFFF"/>
              </a:highlight>
              <a:latin typeface="Calibri"/>
              <a:ea typeface="Calibri"/>
              <a:cs typeface="Calibri"/>
              <a:sym typeface="Calibri"/>
            </a:endParaRPr>
          </a:p>
          <a:p>
            <a:pPr indent="0" lvl="0" marL="0" rtl="0" algn="l">
              <a:lnSpc>
                <a:spcPct val="90000"/>
              </a:lnSpc>
              <a:spcBef>
                <a:spcPts val="1000"/>
              </a:spcBef>
              <a:spcAft>
                <a:spcPts val="0"/>
              </a:spcAft>
              <a:buClr>
                <a:schemeClr val="dk1"/>
              </a:buClr>
              <a:buSzPts val="1400"/>
              <a:buNone/>
            </a:pPr>
            <a:r>
              <a:rPr lang="fr-FR" sz="1400">
                <a:latin typeface="Calibri"/>
                <a:ea typeface="Calibri"/>
                <a:cs typeface="Calibri"/>
                <a:sym typeface="Calibri"/>
              </a:rPr>
              <a:t>[meme]</a:t>
            </a:r>
            <a:endParaRPr/>
          </a:p>
          <a:p>
            <a:pPr indent="0" lvl="0" marL="228600" rtl="0" algn="l">
              <a:lnSpc>
                <a:spcPct val="90000"/>
              </a:lnSpc>
              <a:spcBef>
                <a:spcPts val="1000"/>
              </a:spcBef>
              <a:spcAft>
                <a:spcPts val="0"/>
              </a:spcAft>
              <a:buClr>
                <a:schemeClr val="dk1"/>
              </a:buClr>
              <a:buSzPts val="1400"/>
              <a:buNone/>
            </a:pPr>
            <a:r>
              <a:rPr lang="fr-FR" sz="1400">
                <a:highlight>
                  <a:schemeClr val="lt1"/>
                </a:highlight>
                <a:latin typeface="Calibri"/>
                <a:ea typeface="Calibri"/>
                <a:cs typeface="Calibri"/>
                <a:sym typeface="Calibri"/>
              </a:rPr>
              <a:t>⇒ </a:t>
            </a:r>
            <a:r>
              <a:rPr lang="fr-FR" sz="1400">
                <a:latin typeface="Calibri"/>
                <a:ea typeface="Calibri"/>
                <a:cs typeface="Calibri"/>
                <a:sym typeface="Calibri"/>
              </a:rPr>
              <a:t>“</a:t>
            </a:r>
            <a:r>
              <a:rPr i="1" lang="fr-FR" sz="1400">
                <a:latin typeface="Calibri"/>
                <a:ea typeface="Calibri"/>
                <a:cs typeface="Calibri"/>
                <a:sym typeface="Calibri"/>
              </a:rPr>
              <a:t>Personne: Le Corona Virus après avoir séjourné en Italie</a:t>
            </a:r>
            <a:r>
              <a:rPr lang="fr-FR" sz="1400">
                <a:latin typeface="Calibri"/>
                <a:ea typeface="Calibri"/>
                <a:cs typeface="Calibri"/>
                <a:sym typeface="Calibri"/>
              </a:rPr>
              <a:t>” </a:t>
            </a:r>
            <a:endParaRPr/>
          </a:p>
          <a:p>
            <a:pPr indent="0" lvl="0" marL="228600" rtl="0" algn="l">
              <a:lnSpc>
                <a:spcPct val="90000"/>
              </a:lnSpc>
              <a:spcBef>
                <a:spcPts val="1000"/>
              </a:spcBef>
              <a:spcAft>
                <a:spcPts val="0"/>
              </a:spcAft>
              <a:buClr>
                <a:schemeClr val="dk1"/>
              </a:buClr>
              <a:buSzPts val="1400"/>
              <a:buNone/>
            </a:pPr>
            <a:r>
              <a:rPr lang="fr-FR" sz="1400">
                <a:highlight>
                  <a:schemeClr val="lt1"/>
                </a:highlight>
                <a:latin typeface="Calibri"/>
                <a:ea typeface="Calibri"/>
                <a:cs typeface="Calibri"/>
                <a:sym typeface="Calibri"/>
              </a:rPr>
              <a:t>(</a:t>
            </a:r>
            <a:r>
              <a:rPr lang="fr-FR" sz="1400">
                <a:latin typeface="Calibri"/>
                <a:ea typeface="Calibri"/>
                <a:cs typeface="Calibri"/>
                <a:sym typeface="Calibri"/>
              </a:rPr>
              <a:t>@ElChakall</a:t>
            </a:r>
            <a:r>
              <a:rPr lang="fr-FR" sz="1400">
                <a:highlight>
                  <a:schemeClr val="lt1"/>
                </a:highlight>
                <a:latin typeface="Calibri"/>
                <a:ea typeface="Calibri"/>
                <a:cs typeface="Calibri"/>
                <a:sym typeface="Calibri"/>
              </a:rPr>
              <a:t>, </a:t>
            </a:r>
            <a:r>
              <a:rPr lang="fr-FR" sz="1400">
                <a:latin typeface="Calibri"/>
                <a:ea typeface="Calibri"/>
                <a:cs typeface="Calibri"/>
                <a:sym typeface="Calibri"/>
              </a:rPr>
              <a:t>26 février </a:t>
            </a:r>
            <a:r>
              <a:rPr lang="fr-FR" sz="1400">
                <a:highlight>
                  <a:schemeClr val="lt1"/>
                </a:highlight>
                <a:latin typeface="Calibri"/>
                <a:ea typeface="Calibri"/>
                <a:cs typeface="Calibri"/>
                <a:sym typeface="Calibri"/>
              </a:rPr>
              <a:t>2020)</a:t>
            </a:r>
            <a:endParaRPr/>
          </a:p>
          <a:p>
            <a:pPr indent="0" lvl="0" marL="0" rtl="0" algn="l">
              <a:lnSpc>
                <a:spcPct val="90000"/>
              </a:lnSpc>
              <a:spcBef>
                <a:spcPts val="1000"/>
              </a:spcBef>
              <a:spcAft>
                <a:spcPts val="0"/>
              </a:spcAft>
              <a:buClr>
                <a:schemeClr val="dk1"/>
              </a:buClr>
              <a:buSzPts val="1400"/>
              <a:buNone/>
            </a:pPr>
            <a:r>
              <a:rPr lang="fr-FR" sz="1400">
                <a:highlight>
                  <a:schemeClr val="lt1"/>
                </a:highlight>
                <a:latin typeface="Calibri"/>
                <a:ea typeface="Calibri"/>
                <a:cs typeface="Calibri"/>
                <a:sym typeface="Calibri"/>
              </a:rPr>
              <a:t>[panique]</a:t>
            </a:r>
            <a:endParaRPr/>
          </a:p>
          <a:p>
            <a:pPr indent="0" lvl="0" marL="228600" rtl="0" algn="l">
              <a:lnSpc>
                <a:spcPct val="90000"/>
              </a:lnSpc>
              <a:spcBef>
                <a:spcPts val="1000"/>
              </a:spcBef>
              <a:spcAft>
                <a:spcPts val="0"/>
              </a:spcAft>
              <a:buClr>
                <a:schemeClr val="dk1"/>
              </a:buClr>
              <a:buSzPts val="1400"/>
              <a:buNone/>
            </a:pPr>
            <a:r>
              <a:rPr lang="fr-FR" sz="1400">
                <a:highlight>
                  <a:schemeClr val="lt1"/>
                </a:highlight>
                <a:latin typeface="Calibri"/>
                <a:ea typeface="Calibri"/>
                <a:cs typeface="Calibri"/>
                <a:sym typeface="Calibri"/>
              </a:rPr>
              <a:t>⇒ “Coronavirus, premier décès sur Paris.  Chacun pour soi désormais. Que les </a:t>
            </a:r>
            <a:r>
              <a:rPr b="1" lang="fr-FR" sz="1400">
                <a:latin typeface="Calibri"/>
                <a:ea typeface="Calibri"/>
                <a:cs typeface="Calibri"/>
                <a:sym typeface="Calibri"/>
              </a:rPr>
              <a:t>Hunger Games </a:t>
            </a:r>
            <a:r>
              <a:rPr lang="fr-FR" sz="1400">
                <a:highlight>
                  <a:schemeClr val="lt1"/>
                </a:highlight>
                <a:latin typeface="Calibri"/>
                <a:ea typeface="Calibri"/>
                <a:cs typeface="Calibri"/>
                <a:sym typeface="Calibri"/>
              </a:rPr>
              <a:t>commencent</a:t>
            </a:r>
            <a:r>
              <a:rPr i="1" lang="fr-FR" sz="1400">
                <a:highlight>
                  <a:schemeClr val="lt1"/>
                </a:highlight>
                <a:latin typeface="Calibri"/>
                <a:ea typeface="Calibri"/>
                <a:cs typeface="Calibri"/>
                <a:sym typeface="Calibri"/>
              </a:rPr>
              <a:t> </a:t>
            </a:r>
            <a:r>
              <a:rPr lang="fr-FR" sz="1400">
                <a:highlight>
                  <a:schemeClr val="lt1"/>
                </a:highlight>
                <a:latin typeface="Calibri"/>
                <a:ea typeface="Calibri"/>
                <a:cs typeface="Calibri"/>
                <a:sym typeface="Calibri"/>
              </a:rPr>
              <a:t>” (</a:t>
            </a:r>
            <a:r>
              <a:rPr lang="fr-FR" sz="1400">
                <a:latin typeface="Calibri"/>
                <a:ea typeface="Calibri"/>
                <a:cs typeface="Calibri"/>
                <a:sym typeface="Calibri"/>
              </a:rPr>
              <a:t>@rhaegare</a:t>
            </a:r>
            <a:r>
              <a:rPr lang="fr-FR" sz="1400">
                <a:solidFill>
                  <a:schemeClr val="hlink"/>
                </a:solidFill>
                <a:highlight>
                  <a:schemeClr val="lt1"/>
                </a:highlight>
                <a:uFill>
                  <a:noFill/>
                </a:uFill>
                <a:latin typeface="Calibri"/>
                <a:ea typeface="Calibri"/>
                <a:cs typeface="Calibri"/>
                <a:sym typeface="Calibri"/>
                <a:hlinkClick r:id="rId4"/>
              </a:rPr>
              <a:t>,</a:t>
            </a:r>
            <a:r>
              <a:rPr lang="fr-FR" sz="1400">
                <a:highlight>
                  <a:schemeClr val="lt1"/>
                </a:highlight>
                <a:latin typeface="Calibri"/>
                <a:ea typeface="Calibri"/>
                <a:cs typeface="Calibri"/>
                <a:sym typeface="Calibri"/>
              </a:rPr>
              <a:t> </a:t>
            </a:r>
            <a:r>
              <a:rPr lang="fr-FR" sz="1400">
                <a:latin typeface="Calibri"/>
                <a:ea typeface="Calibri"/>
                <a:cs typeface="Calibri"/>
                <a:sym typeface="Calibri"/>
              </a:rPr>
              <a:t>26 février </a:t>
            </a:r>
            <a:r>
              <a:rPr lang="fr-FR" sz="1400">
                <a:highlight>
                  <a:schemeClr val="lt1"/>
                </a:highlight>
                <a:latin typeface="Calibri"/>
                <a:ea typeface="Calibri"/>
                <a:cs typeface="Calibri"/>
                <a:sym typeface="Calibri"/>
              </a:rPr>
              <a:t>2020</a:t>
            </a:r>
            <a:r>
              <a:rPr lang="fr-FR" sz="1400">
                <a:solidFill>
                  <a:schemeClr val="hlink"/>
                </a:solidFill>
                <a:highlight>
                  <a:schemeClr val="lt1"/>
                </a:highlight>
                <a:uFill>
                  <a:noFill/>
                </a:uFill>
                <a:latin typeface="Calibri"/>
                <a:ea typeface="Calibri"/>
                <a:cs typeface="Calibri"/>
                <a:sym typeface="Calibri"/>
                <a:hlinkClick r:id="rId5"/>
              </a:rPr>
              <a:t>)</a:t>
            </a:r>
            <a:endParaRPr sz="1400">
              <a:highlight>
                <a:schemeClr val="lt1"/>
              </a:highlight>
              <a:latin typeface="Calibri"/>
              <a:ea typeface="Calibri"/>
              <a:cs typeface="Calibri"/>
              <a:sym typeface="Calibri"/>
            </a:endParaRPr>
          </a:p>
        </p:txBody>
      </p:sp>
      <p:sp>
        <p:nvSpPr>
          <p:cNvPr id="234" name="Google Shape;234;g8ae55759f6_2_6"/>
          <p:cNvSpPr txBox="1"/>
          <p:nvPr>
            <p:ph idx="12" type="sldNum"/>
          </p:nvPr>
        </p:nvSpPr>
        <p:spPr>
          <a:xfrm>
            <a:off x="9081136" y="6356350"/>
            <a:ext cx="2743200"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200"/>
              <a:buNone/>
            </a:pPr>
            <a:fld id="{00000000-1234-1234-1234-123412341234}" type="slidenum">
              <a:rPr lang="fr-FR">
                <a:solidFill>
                  <a:schemeClr val="lt1"/>
                </a:solidFill>
              </a:rPr>
              <a:t>‹#›</a:t>
            </a:fld>
            <a:endParaRPr>
              <a:solidFill>
                <a:schemeClr val="lt1"/>
              </a:solidFill>
            </a:endParaRPr>
          </a:p>
        </p:txBody>
      </p:sp>
      <p:sp>
        <p:nvSpPr>
          <p:cNvPr id="235" name="Google Shape;235;g8ae55759f6_2_6"/>
          <p:cNvSpPr txBox="1"/>
          <p:nvPr/>
        </p:nvSpPr>
        <p:spPr>
          <a:xfrm>
            <a:off x="41800" y="97525"/>
            <a:ext cx="15744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600"/>
              </a:spcAft>
              <a:buClr>
                <a:srgbClr val="000000"/>
              </a:buClr>
              <a:buSzPts val="1400"/>
              <a:buFont typeface="Arial"/>
              <a:buNone/>
            </a:pPr>
            <a:r>
              <a:rPr b="0" i="0" lang="fr-FR" sz="1400" u="none" cap="none" strike="noStrike">
                <a:solidFill>
                  <a:srgbClr val="FF0000"/>
                </a:solidFill>
                <a:latin typeface="Calibri"/>
                <a:ea typeface="Calibri"/>
                <a:cs typeface="Calibri"/>
                <a:sym typeface="Calibri"/>
              </a:rPr>
              <a:t>Base initiale</a:t>
            </a:r>
            <a:endParaRPr/>
          </a:p>
        </p:txBody>
      </p:sp>
      <p:sp>
        <p:nvSpPr>
          <p:cNvPr id="236" name="Google Shape;236;g8ae55759f6_2_6"/>
          <p:cNvSpPr/>
          <p:nvPr/>
        </p:nvSpPr>
        <p:spPr>
          <a:xfrm>
            <a:off x="6086857" y="0"/>
            <a:ext cx="5200268" cy="1377244"/>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7" name="Google Shape;237;g8ae55759f6_2_6"/>
          <p:cNvSpPr/>
          <p:nvPr/>
        </p:nvSpPr>
        <p:spPr>
          <a:xfrm>
            <a:off x="5832857" y="6388739"/>
            <a:ext cx="5200268" cy="33273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41" name="Shape 241"/>
        <p:cNvGrpSpPr/>
        <p:nvPr/>
      </p:nvGrpSpPr>
      <p:grpSpPr>
        <a:xfrm>
          <a:off x="0" y="0"/>
          <a:ext cx="0" cy="0"/>
          <a:chOff x="0" y="0"/>
          <a:chExt cx="0" cy="0"/>
        </a:xfrm>
      </p:grpSpPr>
      <p:sp>
        <p:nvSpPr>
          <p:cNvPr id="242" name="Google Shape;242;g8ae55759f6_1_37"/>
          <p:cNvSpPr/>
          <p:nvPr/>
        </p:nvSpPr>
        <p:spPr>
          <a:xfrm>
            <a:off x="0" y="0"/>
            <a:ext cx="1219200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3" name="Google Shape;243;g8ae55759f6_1_37"/>
          <p:cNvSpPr/>
          <p:nvPr/>
        </p:nvSpPr>
        <p:spPr>
          <a:xfrm>
            <a:off x="-1" y="0"/>
            <a:ext cx="4818889" cy="6858000"/>
          </a:xfrm>
          <a:custGeom>
            <a:rect b="b" l="l" r="r" t="t"/>
            <a:pathLst>
              <a:path extrusionOk="0" h="6858000" w="4818889">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cap="flat" cmpd="sng" w="9525">
            <a:solidFill>
              <a:srgbClr val="E6E6E6"/>
            </a:solidFill>
            <a:prstDash val="solid"/>
            <a:miter lim="800000"/>
            <a:headEnd len="sm" w="sm" type="none"/>
            <a:tailEnd len="sm" w="sm" type="none"/>
          </a:ln>
          <a:effectLst>
            <a:outerShdw blurRad="50800" rotWithShape="0" algn="l"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4" name="Google Shape;244;g8ae55759f6_1_37"/>
          <p:cNvSpPr/>
          <p:nvPr/>
        </p:nvSpPr>
        <p:spPr>
          <a:xfrm>
            <a:off x="1" y="0"/>
            <a:ext cx="4811477" cy="6858000"/>
          </a:xfrm>
          <a:custGeom>
            <a:rect b="b" l="l" r="r" t="t"/>
            <a:pathLst>
              <a:path extrusionOk="0" h="6858000" w="4811477">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5" name="Google Shape;245;g8ae55759f6_1_37"/>
          <p:cNvSpPr txBox="1"/>
          <p:nvPr>
            <p:ph type="title"/>
          </p:nvPr>
        </p:nvSpPr>
        <p:spPr>
          <a:xfrm>
            <a:off x="621792" y="1161288"/>
            <a:ext cx="3602736" cy="45262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Abril Fatface"/>
              <a:buNone/>
            </a:pPr>
            <a:r>
              <a:rPr lang="fr-FR" sz="4000"/>
              <a:t>Requête exploratoire “coronavirus”</a:t>
            </a:r>
            <a:endParaRPr/>
          </a:p>
        </p:txBody>
      </p:sp>
      <p:sp>
        <p:nvSpPr>
          <p:cNvPr id="246" name="Google Shape;246;g8ae55759f6_1_37"/>
          <p:cNvSpPr/>
          <p:nvPr/>
        </p:nvSpPr>
        <p:spPr>
          <a:xfrm>
            <a:off x="0" y="3102049"/>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47" name="Google Shape;247;g8ae55759f6_1_37"/>
          <p:cNvSpPr txBox="1"/>
          <p:nvPr>
            <p:ph idx="1" type="body"/>
          </p:nvPr>
        </p:nvSpPr>
        <p:spPr>
          <a:xfrm>
            <a:off x="5434149" y="932688"/>
            <a:ext cx="5916603" cy="499262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b="1" lang="fr-FR" sz="2000">
                <a:highlight>
                  <a:srgbClr val="FFFFFF"/>
                </a:highlight>
                <a:latin typeface="Calibri"/>
                <a:ea typeface="Calibri"/>
                <a:cs typeface="Calibri"/>
                <a:sym typeface="Calibri"/>
              </a:rPr>
              <a:t>Mars 2020 - début du confinement</a:t>
            </a:r>
            <a:endParaRPr/>
          </a:p>
          <a:p>
            <a:pPr indent="0" lvl="0" marL="228600" rtl="0" algn="l">
              <a:lnSpc>
                <a:spcPct val="90000"/>
              </a:lnSpc>
              <a:spcBef>
                <a:spcPts val="0"/>
              </a:spcBef>
              <a:spcAft>
                <a:spcPts val="0"/>
              </a:spcAft>
              <a:buClr>
                <a:schemeClr val="dk1"/>
              </a:buClr>
              <a:buSzPts val="2000"/>
              <a:buNone/>
            </a:pPr>
            <a:r>
              <a:t/>
            </a:r>
            <a:endParaRPr sz="2000">
              <a:highlight>
                <a:srgbClr val="FFFFFF"/>
              </a:highlight>
              <a:latin typeface="Calibri"/>
              <a:ea typeface="Calibri"/>
              <a:cs typeface="Calibri"/>
              <a:sym typeface="Calibri"/>
            </a:endParaRPr>
          </a:p>
          <a:p>
            <a:pPr indent="0" lvl="0" marL="0" rtl="0" algn="l">
              <a:lnSpc>
                <a:spcPct val="90000"/>
              </a:lnSpc>
              <a:spcBef>
                <a:spcPts val="0"/>
              </a:spcBef>
              <a:spcAft>
                <a:spcPts val="0"/>
              </a:spcAft>
              <a:buClr>
                <a:schemeClr val="dk1"/>
              </a:buClr>
              <a:buSzPts val="2000"/>
              <a:buNone/>
            </a:pPr>
            <a:r>
              <a:rPr lang="fr-FR" sz="2000">
                <a:highlight>
                  <a:srgbClr val="FFFFFF"/>
                </a:highlight>
                <a:latin typeface="Calibri"/>
                <a:ea typeface="Calibri"/>
                <a:cs typeface="Calibri"/>
                <a:sym typeface="Calibri"/>
              </a:rPr>
              <a:t>[présence des forces de l’ordre]</a:t>
            </a:r>
            <a:endParaRPr/>
          </a:p>
          <a:p>
            <a:pPr indent="0" lvl="0" marL="0" rtl="0" algn="l">
              <a:lnSpc>
                <a:spcPct val="90000"/>
              </a:lnSpc>
              <a:spcBef>
                <a:spcPts val="1000"/>
              </a:spcBef>
              <a:spcAft>
                <a:spcPts val="0"/>
              </a:spcAft>
              <a:buClr>
                <a:schemeClr val="dk1"/>
              </a:buClr>
              <a:buSzPts val="2000"/>
              <a:buNone/>
            </a:pPr>
            <a:r>
              <a:rPr lang="fr-FR" sz="2000">
                <a:highlight>
                  <a:srgbClr val="FFFFFF"/>
                </a:highlight>
                <a:latin typeface="Calibri"/>
                <a:ea typeface="Calibri"/>
                <a:cs typeface="Calibri"/>
                <a:sym typeface="Calibri"/>
              </a:rPr>
              <a:t>⇒ </a:t>
            </a:r>
            <a:r>
              <a:rPr lang="fr-FR" sz="2000">
                <a:highlight>
                  <a:schemeClr val="lt1"/>
                </a:highlight>
                <a:latin typeface="Calibri"/>
                <a:ea typeface="Calibri"/>
                <a:cs typeface="Calibri"/>
                <a:sym typeface="Calibri"/>
              </a:rPr>
              <a:t>“</a:t>
            </a:r>
            <a:r>
              <a:rPr i="1" lang="fr-FR" sz="2000">
                <a:highlight>
                  <a:schemeClr val="lt1"/>
                </a:highlight>
                <a:latin typeface="Calibri"/>
                <a:ea typeface="Calibri"/>
                <a:cs typeface="Calibri"/>
                <a:sym typeface="Calibri"/>
              </a:rPr>
              <a:t>Des habitants confinés dans Paris 18ème font </a:t>
            </a:r>
            <a:r>
              <a:rPr b="1" i="1" lang="fr-FR" sz="2000">
                <a:highlight>
                  <a:schemeClr val="lt1"/>
                </a:highlight>
                <a:latin typeface="Calibri"/>
                <a:ea typeface="Calibri"/>
                <a:cs typeface="Calibri"/>
                <a:sym typeface="Calibri"/>
              </a:rPr>
              <a:t>danser des </a:t>
            </a:r>
            <a:r>
              <a:rPr b="1" i="1" lang="fr-FR" sz="2000">
                <a:latin typeface="Calibri"/>
                <a:ea typeface="Calibri"/>
                <a:cs typeface="Calibri"/>
                <a:sym typeface="Calibri"/>
              </a:rPr>
              <a:t>policiers </a:t>
            </a:r>
            <a:r>
              <a:rPr i="1" lang="fr-FR" sz="2000">
                <a:highlight>
                  <a:schemeClr val="lt1"/>
                </a:highlight>
                <a:latin typeface="Calibri"/>
                <a:ea typeface="Calibri"/>
                <a:cs typeface="Calibri"/>
                <a:sym typeface="Calibri"/>
              </a:rPr>
              <a:t>depuis leur fenêtre</a:t>
            </a:r>
            <a:r>
              <a:rPr lang="fr-FR" sz="2000">
                <a:highlight>
                  <a:schemeClr val="lt1"/>
                </a:highlight>
                <a:latin typeface="Calibri"/>
                <a:ea typeface="Calibri"/>
                <a:cs typeface="Calibri"/>
                <a:sym typeface="Calibri"/>
              </a:rPr>
              <a:t>” (@JordanKln, Journaliste BFMTV, 19 mars 2020)</a:t>
            </a:r>
            <a:endParaRPr sz="2000">
              <a:highlight>
                <a:srgbClr val="FFFFFF"/>
              </a:highlight>
              <a:latin typeface="Calibri"/>
              <a:ea typeface="Calibri"/>
              <a:cs typeface="Calibri"/>
              <a:sym typeface="Calibri"/>
            </a:endParaRPr>
          </a:p>
          <a:p>
            <a:pPr indent="0" lvl="0" marL="0" rtl="0" algn="l">
              <a:lnSpc>
                <a:spcPct val="90000"/>
              </a:lnSpc>
              <a:spcBef>
                <a:spcPts val="1000"/>
              </a:spcBef>
              <a:spcAft>
                <a:spcPts val="0"/>
              </a:spcAft>
              <a:buClr>
                <a:schemeClr val="dk1"/>
              </a:buClr>
              <a:buSzPts val="2000"/>
              <a:buNone/>
            </a:pPr>
            <a:r>
              <a:rPr lang="fr-FR" sz="2000">
                <a:latin typeface="Calibri"/>
                <a:ea typeface="Calibri"/>
                <a:cs typeface="Calibri"/>
                <a:sym typeface="Calibri"/>
              </a:rPr>
              <a:t>[injustice salariale]</a:t>
            </a:r>
            <a:endParaRPr/>
          </a:p>
          <a:p>
            <a:pPr indent="0" lvl="0" marL="0" rtl="0" algn="l">
              <a:lnSpc>
                <a:spcPct val="90000"/>
              </a:lnSpc>
              <a:spcBef>
                <a:spcPts val="1000"/>
              </a:spcBef>
              <a:spcAft>
                <a:spcPts val="0"/>
              </a:spcAft>
              <a:buClr>
                <a:schemeClr val="dk1"/>
              </a:buClr>
              <a:buSzPts val="2000"/>
              <a:buNone/>
            </a:pPr>
            <a:r>
              <a:rPr lang="fr-FR" sz="2000">
                <a:highlight>
                  <a:schemeClr val="lt1"/>
                </a:highlight>
                <a:latin typeface="Calibri"/>
                <a:ea typeface="Calibri"/>
                <a:cs typeface="Calibri"/>
                <a:sym typeface="Calibri"/>
              </a:rPr>
              <a:t>⇒ </a:t>
            </a:r>
            <a:r>
              <a:rPr i="1" lang="fr-FR" sz="2000">
                <a:highlight>
                  <a:schemeClr val="lt1"/>
                </a:highlight>
                <a:latin typeface="Calibri"/>
                <a:ea typeface="Calibri"/>
                <a:cs typeface="Calibri"/>
                <a:sym typeface="Calibri"/>
              </a:rPr>
              <a:t>“</a:t>
            </a:r>
            <a:r>
              <a:rPr i="1" lang="fr-FR" sz="2000">
                <a:latin typeface="Calibri"/>
                <a:ea typeface="Calibri"/>
                <a:cs typeface="Calibri"/>
                <a:sym typeface="Calibri"/>
              </a:rPr>
              <a:t>Ce coronavirus nous a prouvé que les gens les </a:t>
            </a:r>
            <a:r>
              <a:rPr b="1" i="1" lang="fr-FR" sz="2000">
                <a:latin typeface="Calibri"/>
                <a:ea typeface="Calibri"/>
                <a:cs typeface="Calibri"/>
                <a:sym typeface="Calibri"/>
              </a:rPr>
              <a:t>moins bien payés </a:t>
            </a:r>
            <a:r>
              <a:rPr i="1" lang="fr-FR" sz="2000">
                <a:latin typeface="Calibri"/>
                <a:ea typeface="Calibri"/>
                <a:cs typeface="Calibri"/>
                <a:sym typeface="Calibri"/>
              </a:rPr>
              <a:t>sont les plus utiles à la société.</a:t>
            </a:r>
            <a:r>
              <a:rPr lang="fr-FR" sz="2000">
                <a:highlight>
                  <a:schemeClr val="lt1"/>
                </a:highlight>
                <a:latin typeface="Calibri"/>
                <a:ea typeface="Calibri"/>
                <a:cs typeface="Calibri"/>
                <a:sym typeface="Calibri"/>
              </a:rPr>
              <a:t>” (@PineappleBous, 28 mars 2020)</a:t>
            </a:r>
            <a:endParaRPr/>
          </a:p>
          <a:p>
            <a:pPr indent="0" lvl="0" marL="0" rtl="0" algn="l">
              <a:lnSpc>
                <a:spcPct val="90000"/>
              </a:lnSpc>
              <a:spcBef>
                <a:spcPts val="1000"/>
              </a:spcBef>
              <a:spcAft>
                <a:spcPts val="0"/>
              </a:spcAft>
              <a:buClr>
                <a:schemeClr val="dk1"/>
              </a:buClr>
              <a:buSzPts val="2000"/>
              <a:buNone/>
            </a:pPr>
            <a:r>
              <a:rPr lang="fr-FR" sz="2000">
                <a:highlight>
                  <a:schemeClr val="lt1"/>
                </a:highlight>
                <a:latin typeface="Calibri"/>
                <a:ea typeface="Calibri"/>
                <a:cs typeface="Calibri"/>
                <a:sym typeface="Calibri"/>
              </a:rPr>
              <a:t>[solidarité]</a:t>
            </a:r>
            <a:endParaRPr/>
          </a:p>
          <a:p>
            <a:pPr indent="0" lvl="0" marL="0" rtl="0" algn="l">
              <a:lnSpc>
                <a:spcPct val="90000"/>
              </a:lnSpc>
              <a:spcBef>
                <a:spcPts val="1000"/>
              </a:spcBef>
              <a:spcAft>
                <a:spcPts val="0"/>
              </a:spcAft>
              <a:buClr>
                <a:schemeClr val="dk1"/>
              </a:buClr>
              <a:buSzPts val="2000"/>
              <a:buNone/>
            </a:pPr>
            <a:r>
              <a:rPr lang="fr-FR" sz="2000">
                <a:highlight>
                  <a:schemeClr val="lt1"/>
                </a:highlight>
                <a:latin typeface="Calibri"/>
                <a:ea typeface="Calibri"/>
                <a:cs typeface="Calibri"/>
                <a:sym typeface="Calibri"/>
              </a:rPr>
              <a:t>⇒ </a:t>
            </a:r>
            <a:r>
              <a:rPr i="1" lang="fr-FR" sz="2000">
                <a:highlight>
                  <a:schemeClr val="lt1"/>
                </a:highlight>
                <a:latin typeface="Calibri"/>
                <a:ea typeface="Calibri"/>
                <a:cs typeface="Calibri"/>
                <a:sym typeface="Calibri"/>
              </a:rPr>
              <a:t>“Force </a:t>
            </a:r>
            <a:r>
              <a:rPr b="1" i="1" lang="fr-FR" sz="2000">
                <a:highlight>
                  <a:schemeClr val="lt1"/>
                </a:highlight>
                <a:latin typeface="Calibri"/>
                <a:ea typeface="Calibri"/>
                <a:cs typeface="Calibri"/>
                <a:sym typeface="Calibri"/>
              </a:rPr>
              <a:t>a</a:t>
            </a:r>
            <a:r>
              <a:rPr b="1" i="1" lang="fr-FR" sz="2000">
                <a:latin typeface="Calibri"/>
                <a:ea typeface="Calibri"/>
                <a:cs typeface="Calibri"/>
                <a:sym typeface="Calibri"/>
              </a:rPr>
              <a:t>ux chauffeurs routier</a:t>
            </a:r>
            <a:r>
              <a:rPr i="1" lang="fr-FR" sz="2000">
                <a:latin typeface="Calibri"/>
                <a:ea typeface="Calibri"/>
                <a:cs typeface="Calibri"/>
                <a:sym typeface="Calibri"/>
              </a:rPr>
              <a:t>.</a:t>
            </a:r>
            <a:r>
              <a:rPr lang="fr-FR" sz="2000">
                <a:latin typeface="Calibri"/>
                <a:ea typeface="Calibri"/>
                <a:cs typeface="Calibri"/>
                <a:sym typeface="Calibri"/>
              </a:rPr>
              <a:t>” (@</a:t>
            </a:r>
            <a:r>
              <a:rPr lang="fr-FR" sz="2000">
                <a:highlight>
                  <a:schemeClr val="lt1"/>
                </a:highlight>
                <a:latin typeface="Calibri"/>
                <a:ea typeface="Calibri"/>
                <a:cs typeface="Calibri"/>
                <a:sym typeface="Calibri"/>
              </a:rPr>
              <a:t>Balkan_Mood, 17 mars 2020</a:t>
            </a:r>
            <a:r>
              <a:rPr lang="fr-FR" sz="2000">
                <a:solidFill>
                  <a:schemeClr val="hlink"/>
                </a:solidFill>
                <a:highlight>
                  <a:schemeClr val="lt1"/>
                </a:highlight>
                <a:uFill>
                  <a:noFill/>
                </a:uFill>
                <a:latin typeface="Calibri"/>
                <a:ea typeface="Calibri"/>
                <a:cs typeface="Calibri"/>
                <a:sym typeface="Calibri"/>
                <a:hlinkClick r:id="rId3"/>
              </a:rPr>
              <a:t>)</a:t>
            </a:r>
            <a:endParaRPr sz="2000">
              <a:highlight>
                <a:schemeClr val="lt1"/>
              </a:highlight>
              <a:latin typeface="Calibri"/>
              <a:ea typeface="Calibri"/>
              <a:cs typeface="Calibri"/>
              <a:sym typeface="Calibri"/>
            </a:endParaRPr>
          </a:p>
        </p:txBody>
      </p:sp>
      <p:sp>
        <p:nvSpPr>
          <p:cNvPr id="248" name="Google Shape;248;g8ae55759f6_1_37"/>
          <p:cNvSpPr txBox="1"/>
          <p:nvPr>
            <p:ph idx="12" type="sldNum"/>
          </p:nvPr>
        </p:nvSpPr>
        <p:spPr>
          <a:xfrm>
            <a:off x="10351362" y="6356350"/>
            <a:ext cx="1002437"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200"/>
              <a:buNone/>
            </a:pPr>
            <a:fld id="{00000000-1234-1234-1234-123412341234}" type="slidenum">
              <a:rPr lang="fr-FR">
                <a:solidFill>
                  <a:srgbClr val="7F7F7F"/>
                </a:solidFill>
              </a:rPr>
              <a:t>‹#›</a:t>
            </a:fld>
            <a:endParaRPr>
              <a:solidFill>
                <a:srgbClr val="7F7F7F"/>
              </a:solidFill>
            </a:endParaRPr>
          </a:p>
        </p:txBody>
      </p:sp>
      <p:sp>
        <p:nvSpPr>
          <p:cNvPr id="249" name="Google Shape;249;g8ae55759f6_1_37"/>
          <p:cNvSpPr txBox="1"/>
          <p:nvPr/>
        </p:nvSpPr>
        <p:spPr>
          <a:xfrm>
            <a:off x="41800" y="97525"/>
            <a:ext cx="15744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600"/>
              </a:spcAft>
              <a:buClr>
                <a:srgbClr val="000000"/>
              </a:buClr>
              <a:buSzPts val="1400"/>
              <a:buFont typeface="Arial"/>
              <a:buNone/>
            </a:pPr>
            <a:r>
              <a:rPr b="0" i="0" lang="fr-FR" sz="1400" u="none" cap="none" strike="noStrike">
                <a:solidFill>
                  <a:srgbClr val="FF0000"/>
                </a:solidFill>
                <a:latin typeface="Calibri"/>
                <a:ea typeface="Calibri"/>
                <a:cs typeface="Calibri"/>
                <a:sym typeface="Calibri"/>
              </a:rPr>
              <a:t>Base initiale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g8a52106081_0_209"/>
          <p:cNvSpPr txBox="1"/>
          <p:nvPr>
            <p:ph type="title"/>
          </p:nvPr>
        </p:nvSpPr>
        <p:spPr>
          <a:xfrm>
            <a:off x="838200" y="603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fr-FR">
                <a:latin typeface="Arial"/>
                <a:ea typeface="Arial"/>
                <a:cs typeface="Arial"/>
                <a:sym typeface="Arial"/>
              </a:rPr>
              <a:t>Extraction de termes - février</a:t>
            </a:r>
            <a:endParaRPr/>
          </a:p>
        </p:txBody>
      </p:sp>
      <p:sp>
        <p:nvSpPr>
          <p:cNvPr id="256" name="Google Shape;256;g8a52106081_0_2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pic>
        <p:nvPicPr>
          <p:cNvPr id="257" name="Google Shape;257;g8a52106081_0_209"/>
          <p:cNvPicPr preferRelativeResize="0"/>
          <p:nvPr/>
        </p:nvPicPr>
        <p:blipFill rotWithShape="1">
          <a:blip r:embed="rId3">
            <a:alphaModFix/>
          </a:blip>
          <a:srcRect b="0" l="0" r="0" t="0"/>
          <a:stretch/>
        </p:blipFill>
        <p:spPr>
          <a:xfrm>
            <a:off x="733325" y="1275650"/>
            <a:ext cx="10538225" cy="4849000"/>
          </a:xfrm>
          <a:prstGeom prst="rect">
            <a:avLst/>
          </a:prstGeom>
          <a:noFill/>
          <a:ln>
            <a:noFill/>
          </a:ln>
        </p:spPr>
      </p:pic>
      <p:sp>
        <p:nvSpPr>
          <p:cNvPr id="258" name="Google Shape;258;g8a52106081_0_209"/>
          <p:cNvSpPr/>
          <p:nvPr/>
        </p:nvSpPr>
        <p:spPr>
          <a:xfrm>
            <a:off x="552125" y="6480225"/>
            <a:ext cx="445500" cy="169500"/>
          </a:xfrm>
          <a:prstGeom prst="rect">
            <a:avLst/>
          </a:prstGeom>
          <a:noFill/>
          <a:ln cap="flat" cmpd="sng" w="381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59" name="Google Shape;259;g8a52106081_0_209"/>
          <p:cNvSpPr txBox="1"/>
          <p:nvPr/>
        </p:nvSpPr>
        <p:spPr>
          <a:xfrm>
            <a:off x="1075200" y="6334800"/>
            <a:ext cx="4266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Century Gothic"/>
                <a:ea typeface="Century Gothic"/>
                <a:cs typeface="Century Gothic"/>
                <a:sym typeface="Century Gothic"/>
              </a:rPr>
              <a:t>noms communs (apparition historique du virus) </a:t>
            </a:r>
            <a:endParaRPr b="0" i="0" sz="1400" u="none" cap="none" strike="noStrike">
              <a:solidFill>
                <a:srgbClr val="000000"/>
              </a:solidFill>
              <a:latin typeface="Century Gothic"/>
              <a:ea typeface="Century Gothic"/>
              <a:cs typeface="Century Gothic"/>
              <a:sym typeface="Century Gothic"/>
            </a:endParaRPr>
          </a:p>
        </p:txBody>
      </p:sp>
      <p:sp>
        <p:nvSpPr>
          <p:cNvPr id="260" name="Google Shape;260;g8a52106081_0_209"/>
          <p:cNvSpPr/>
          <p:nvPr/>
        </p:nvSpPr>
        <p:spPr>
          <a:xfrm>
            <a:off x="2578575" y="2151150"/>
            <a:ext cx="6534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61" name="Google Shape;261;g8a52106081_0_209"/>
          <p:cNvSpPr/>
          <p:nvPr/>
        </p:nvSpPr>
        <p:spPr>
          <a:xfrm>
            <a:off x="2405050" y="3409575"/>
            <a:ext cx="6534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62" name="Google Shape;262;g8a52106081_0_209"/>
          <p:cNvSpPr/>
          <p:nvPr/>
        </p:nvSpPr>
        <p:spPr>
          <a:xfrm>
            <a:off x="2405050" y="4242975"/>
            <a:ext cx="6534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63" name="Google Shape;263;g8a52106081_0_209"/>
          <p:cNvSpPr/>
          <p:nvPr/>
        </p:nvSpPr>
        <p:spPr>
          <a:xfrm>
            <a:off x="2405050" y="5076375"/>
            <a:ext cx="6534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64" name="Google Shape;264;g8a52106081_0_209"/>
          <p:cNvSpPr/>
          <p:nvPr/>
        </p:nvSpPr>
        <p:spPr>
          <a:xfrm>
            <a:off x="2405050" y="5288900"/>
            <a:ext cx="10308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65" name="Google Shape;265;g8a52106081_0_209"/>
          <p:cNvSpPr/>
          <p:nvPr/>
        </p:nvSpPr>
        <p:spPr>
          <a:xfrm>
            <a:off x="2405050" y="5909775"/>
            <a:ext cx="10308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66" name="Google Shape;266;g8a52106081_0_209"/>
          <p:cNvSpPr/>
          <p:nvPr/>
        </p:nvSpPr>
        <p:spPr>
          <a:xfrm>
            <a:off x="2389875" y="5493075"/>
            <a:ext cx="10308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67" name="Google Shape;267;g8a52106081_0_209"/>
          <p:cNvSpPr txBox="1"/>
          <p:nvPr/>
        </p:nvSpPr>
        <p:spPr>
          <a:xfrm>
            <a:off x="9420050" y="6124650"/>
            <a:ext cx="2024400" cy="647100"/>
          </a:xfrm>
          <a:prstGeom prst="rect">
            <a:avLst/>
          </a:prstGeom>
          <a:noFill/>
          <a:ln cap="flat" cmpd="sng" w="952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Calibri"/>
                <a:ea typeface="Calibri"/>
                <a:cs typeface="Calibri"/>
                <a:sym typeface="Calibri"/>
              </a:rPr>
              <a:t>Termes liés à l’apparition du virus et à la crise sanitaire imminente</a:t>
            </a:r>
            <a:endParaRPr b="0" i="0" sz="1200" u="none" cap="none" strike="noStrike">
              <a:solidFill>
                <a:srgbClr val="000000"/>
              </a:solidFill>
              <a:latin typeface="Calibri"/>
              <a:ea typeface="Calibri"/>
              <a:cs typeface="Calibri"/>
              <a:sym typeface="Calibri"/>
            </a:endParaRPr>
          </a:p>
        </p:txBody>
      </p:sp>
      <p:sp>
        <p:nvSpPr>
          <p:cNvPr id="268" name="Google Shape;268;g8a52106081_0_209"/>
          <p:cNvSpPr txBox="1"/>
          <p:nvPr/>
        </p:nvSpPr>
        <p:spPr>
          <a:xfrm>
            <a:off x="41800" y="97525"/>
            <a:ext cx="15744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FF0000"/>
                </a:solidFill>
                <a:latin typeface="Calibri"/>
                <a:ea typeface="Calibri"/>
                <a:cs typeface="Calibri"/>
                <a:sym typeface="Calibri"/>
              </a:rPr>
              <a:t>Base initiale</a:t>
            </a:r>
            <a:endParaRPr b="0" i="0" sz="1400" u="none" cap="none" strike="noStrike">
              <a:solidFill>
                <a:srgbClr val="FF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g8ae55759f6_1_727"/>
          <p:cNvSpPr txBox="1"/>
          <p:nvPr>
            <p:ph type="title"/>
          </p:nvPr>
        </p:nvSpPr>
        <p:spPr>
          <a:xfrm>
            <a:off x="957600" y="355763"/>
            <a:ext cx="1027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fr-FR">
                <a:latin typeface="Arial"/>
                <a:ea typeface="Arial"/>
                <a:cs typeface="Arial"/>
                <a:sym typeface="Arial"/>
              </a:rPr>
              <a:t>Extraction de termes - mars</a:t>
            </a:r>
            <a:endParaRPr/>
          </a:p>
          <a:p>
            <a:pPr indent="0" lvl="0" marL="0" rtl="0" algn="l">
              <a:lnSpc>
                <a:spcPct val="90000"/>
              </a:lnSpc>
              <a:spcBef>
                <a:spcPts val="0"/>
              </a:spcBef>
              <a:spcAft>
                <a:spcPts val="0"/>
              </a:spcAft>
              <a:buClr>
                <a:schemeClr val="dk1"/>
              </a:buClr>
              <a:buSzPts val="1100"/>
              <a:buFont typeface="Arial"/>
              <a:buNone/>
            </a:pPr>
            <a:r>
              <a:t/>
            </a:r>
            <a:endParaRPr>
              <a:latin typeface="Arial"/>
              <a:ea typeface="Arial"/>
              <a:cs typeface="Arial"/>
              <a:sym typeface="Arial"/>
            </a:endParaRPr>
          </a:p>
        </p:txBody>
      </p:sp>
      <p:sp>
        <p:nvSpPr>
          <p:cNvPr id="274" name="Google Shape;274;g8ae55759f6_1_7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pic>
        <p:nvPicPr>
          <p:cNvPr id="275" name="Google Shape;275;g8ae55759f6_1_727"/>
          <p:cNvPicPr preferRelativeResize="0"/>
          <p:nvPr/>
        </p:nvPicPr>
        <p:blipFill rotWithShape="1">
          <a:blip r:embed="rId3">
            <a:alphaModFix/>
          </a:blip>
          <a:srcRect b="0" l="0" r="0" t="0"/>
          <a:stretch/>
        </p:blipFill>
        <p:spPr>
          <a:xfrm>
            <a:off x="0" y="1790450"/>
            <a:ext cx="9286849" cy="4442875"/>
          </a:xfrm>
          <a:prstGeom prst="rect">
            <a:avLst/>
          </a:prstGeom>
          <a:noFill/>
          <a:ln>
            <a:noFill/>
          </a:ln>
        </p:spPr>
      </p:pic>
      <p:sp>
        <p:nvSpPr>
          <p:cNvPr id="276" name="Google Shape;276;g8ae55759f6_1_727"/>
          <p:cNvSpPr txBox="1"/>
          <p:nvPr/>
        </p:nvSpPr>
        <p:spPr>
          <a:xfrm>
            <a:off x="9286850" y="2203025"/>
            <a:ext cx="3000000" cy="30000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15000"/>
              </a:lnSpc>
              <a:spcBef>
                <a:spcPts val="0"/>
              </a:spcBef>
              <a:spcAft>
                <a:spcPts val="0"/>
              </a:spcAft>
              <a:buClr>
                <a:schemeClr val="dk1"/>
              </a:buClr>
              <a:buSzPts val="1100"/>
              <a:buFont typeface="Arial"/>
              <a:buChar char="-"/>
            </a:pPr>
            <a:r>
              <a:rPr b="0" i="0" lang="fr-FR" sz="1100" u="none" cap="none" strike="noStrike">
                <a:solidFill>
                  <a:schemeClr val="dk1"/>
                </a:solidFill>
                <a:latin typeface="Arial"/>
                <a:ea typeface="Arial"/>
                <a:cs typeface="Arial"/>
                <a:sym typeface="Arial"/>
              </a:rPr>
              <a:t>occurrences les plus parlantes : “ancien président de l’OM”, “cause du coronavirus”, “grande erreur”, “crise sanitaire”</a:t>
            </a:r>
            <a:endParaRPr b="0" i="0" sz="110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fr-FR" sz="1100" u="none" cap="none" strike="noStrike">
                <a:solidFill>
                  <a:schemeClr val="dk1"/>
                </a:solidFill>
                <a:latin typeface="Arial"/>
                <a:ea typeface="Arial"/>
                <a:cs typeface="Arial"/>
                <a:sym typeface="Arial"/>
              </a:rPr>
              <a:t>noms propres à forte occurrence : “Pape Diouf”, “Emmanuel Macron”, “New York”</a:t>
            </a:r>
            <a:endParaRPr b="0" i="0" sz="1400" u="none" cap="none" strike="noStrike">
              <a:solidFill>
                <a:srgbClr val="000000"/>
              </a:solidFill>
              <a:latin typeface="Arial"/>
              <a:ea typeface="Arial"/>
              <a:cs typeface="Arial"/>
              <a:sym typeface="Arial"/>
            </a:endParaRPr>
          </a:p>
        </p:txBody>
      </p:sp>
      <p:sp>
        <p:nvSpPr>
          <p:cNvPr id="277" name="Google Shape;277;g8ae55759f6_1_727"/>
          <p:cNvSpPr txBox="1"/>
          <p:nvPr/>
        </p:nvSpPr>
        <p:spPr>
          <a:xfrm>
            <a:off x="1075200" y="6334800"/>
            <a:ext cx="4266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Century Gothic"/>
                <a:ea typeface="Century Gothic"/>
                <a:cs typeface="Century Gothic"/>
                <a:sym typeface="Century Gothic"/>
              </a:rPr>
              <a:t>noms communs (apparition historique du virus) </a:t>
            </a:r>
            <a:endParaRPr b="0" i="0" sz="1400" u="none" cap="none" strike="noStrike">
              <a:solidFill>
                <a:srgbClr val="000000"/>
              </a:solidFill>
              <a:latin typeface="Century Gothic"/>
              <a:ea typeface="Century Gothic"/>
              <a:cs typeface="Century Gothic"/>
              <a:sym typeface="Century Gothic"/>
            </a:endParaRPr>
          </a:p>
        </p:txBody>
      </p:sp>
      <p:sp>
        <p:nvSpPr>
          <p:cNvPr id="278" name="Google Shape;278;g8ae55759f6_1_727"/>
          <p:cNvSpPr/>
          <p:nvPr/>
        </p:nvSpPr>
        <p:spPr>
          <a:xfrm>
            <a:off x="404075" y="6451300"/>
            <a:ext cx="529500" cy="239100"/>
          </a:xfrm>
          <a:prstGeom prst="rect">
            <a:avLst/>
          </a:prstGeom>
          <a:solidFill>
            <a:srgbClr val="FFFFFF"/>
          </a:solidFill>
          <a:ln cap="flat" cmpd="sng" w="3810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g8ae55759f6_1_727"/>
          <p:cNvSpPr txBox="1"/>
          <p:nvPr/>
        </p:nvSpPr>
        <p:spPr>
          <a:xfrm>
            <a:off x="6247850" y="6313950"/>
            <a:ext cx="5288700" cy="39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Century Gothic"/>
                <a:ea typeface="Century Gothic"/>
                <a:cs typeface="Century Gothic"/>
                <a:sym typeface="Century Gothic"/>
              </a:rPr>
              <a:t>noms propres (pays affectés ou personnalités publiques)</a:t>
            </a:r>
            <a:endParaRPr b="0" i="0" sz="1400" u="none" cap="none" strike="noStrike">
              <a:solidFill>
                <a:srgbClr val="000000"/>
              </a:solidFill>
              <a:latin typeface="Century Gothic"/>
              <a:ea typeface="Century Gothic"/>
              <a:cs typeface="Century Gothic"/>
              <a:sym typeface="Century Gothic"/>
            </a:endParaRPr>
          </a:p>
        </p:txBody>
      </p:sp>
      <p:sp>
        <p:nvSpPr>
          <p:cNvPr id="280" name="Google Shape;280;g8ae55759f6_1_727"/>
          <p:cNvSpPr/>
          <p:nvPr/>
        </p:nvSpPr>
        <p:spPr>
          <a:xfrm>
            <a:off x="5718350" y="6451300"/>
            <a:ext cx="529500" cy="239100"/>
          </a:xfrm>
          <a:prstGeom prst="rect">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g8ae55759f6_1_727"/>
          <p:cNvSpPr/>
          <p:nvPr/>
        </p:nvSpPr>
        <p:spPr>
          <a:xfrm>
            <a:off x="1643050" y="2947575"/>
            <a:ext cx="8058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82" name="Google Shape;282;g8ae55759f6_1_727"/>
          <p:cNvSpPr/>
          <p:nvPr/>
        </p:nvSpPr>
        <p:spPr>
          <a:xfrm flipH="1" rot="10800000">
            <a:off x="-3953675" y="1058250"/>
            <a:ext cx="1226100" cy="22860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83" name="Google Shape;283;g8ae55759f6_1_727"/>
          <p:cNvSpPr/>
          <p:nvPr/>
        </p:nvSpPr>
        <p:spPr>
          <a:xfrm>
            <a:off x="1643050" y="3328575"/>
            <a:ext cx="10497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84" name="Google Shape;284;g8ae55759f6_1_727"/>
          <p:cNvSpPr/>
          <p:nvPr/>
        </p:nvSpPr>
        <p:spPr>
          <a:xfrm>
            <a:off x="1643050" y="3557175"/>
            <a:ext cx="10497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85" name="Google Shape;285;g8ae55759f6_1_727"/>
          <p:cNvSpPr/>
          <p:nvPr/>
        </p:nvSpPr>
        <p:spPr>
          <a:xfrm>
            <a:off x="1643050" y="3861975"/>
            <a:ext cx="10497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86" name="Google Shape;286;g8ae55759f6_1_727"/>
          <p:cNvSpPr/>
          <p:nvPr/>
        </p:nvSpPr>
        <p:spPr>
          <a:xfrm>
            <a:off x="1643050" y="4242975"/>
            <a:ext cx="10497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87" name="Google Shape;287;g8ae55759f6_1_727"/>
          <p:cNvSpPr/>
          <p:nvPr/>
        </p:nvSpPr>
        <p:spPr>
          <a:xfrm>
            <a:off x="1566850" y="5309775"/>
            <a:ext cx="10497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88" name="Google Shape;288;g8ae55759f6_1_727"/>
          <p:cNvSpPr/>
          <p:nvPr/>
        </p:nvSpPr>
        <p:spPr>
          <a:xfrm>
            <a:off x="1566850" y="5894100"/>
            <a:ext cx="10497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89" name="Google Shape;289;g8ae55759f6_1_727"/>
          <p:cNvSpPr/>
          <p:nvPr/>
        </p:nvSpPr>
        <p:spPr>
          <a:xfrm>
            <a:off x="1566850" y="5724600"/>
            <a:ext cx="10497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90" name="Google Shape;290;g8ae55759f6_1_727"/>
          <p:cNvSpPr/>
          <p:nvPr/>
        </p:nvSpPr>
        <p:spPr>
          <a:xfrm>
            <a:off x="1566850" y="5517188"/>
            <a:ext cx="10497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91" name="Google Shape;291;g8ae55759f6_1_727"/>
          <p:cNvSpPr/>
          <p:nvPr/>
        </p:nvSpPr>
        <p:spPr>
          <a:xfrm>
            <a:off x="1566850" y="4983775"/>
            <a:ext cx="10497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92" name="Google Shape;292;g8ae55759f6_1_727"/>
          <p:cNvSpPr/>
          <p:nvPr/>
        </p:nvSpPr>
        <p:spPr>
          <a:xfrm>
            <a:off x="1566850" y="4613375"/>
            <a:ext cx="823200" cy="169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8ae55759f6_1_727"/>
          <p:cNvSpPr/>
          <p:nvPr/>
        </p:nvSpPr>
        <p:spPr>
          <a:xfrm>
            <a:off x="1566850" y="2795175"/>
            <a:ext cx="823200" cy="169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g8ae55759f6_1_727"/>
          <p:cNvSpPr/>
          <p:nvPr/>
        </p:nvSpPr>
        <p:spPr>
          <a:xfrm>
            <a:off x="1634350" y="4052475"/>
            <a:ext cx="823200" cy="169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g8ae55759f6_1_727"/>
          <p:cNvSpPr/>
          <p:nvPr/>
        </p:nvSpPr>
        <p:spPr>
          <a:xfrm>
            <a:off x="1566850" y="4831375"/>
            <a:ext cx="10497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96" name="Google Shape;296;g8ae55759f6_1_727"/>
          <p:cNvSpPr txBox="1"/>
          <p:nvPr/>
        </p:nvSpPr>
        <p:spPr>
          <a:xfrm>
            <a:off x="41800" y="-7985"/>
            <a:ext cx="15744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FF0000"/>
                </a:solidFill>
                <a:latin typeface="Calibri"/>
                <a:ea typeface="Calibri"/>
                <a:cs typeface="Calibri"/>
                <a:sym typeface="Calibri"/>
              </a:rPr>
              <a:t>Base initiale</a:t>
            </a:r>
            <a:endParaRPr b="0" i="0" sz="1400" u="none" cap="none" strike="noStrike">
              <a:solidFill>
                <a:srgbClr val="FF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g8ae55759f6_1_875"/>
          <p:cNvSpPr txBox="1"/>
          <p:nvPr>
            <p:ph type="title"/>
          </p:nvPr>
        </p:nvSpPr>
        <p:spPr>
          <a:xfrm>
            <a:off x="2130925" y="0"/>
            <a:ext cx="82851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fr-FR">
                <a:latin typeface="Arial"/>
                <a:ea typeface="Arial"/>
                <a:cs typeface="Arial"/>
                <a:sym typeface="Arial"/>
              </a:rPr>
              <a:t>Extraction de termes - avril</a:t>
            </a:r>
            <a:endParaRPr/>
          </a:p>
        </p:txBody>
      </p:sp>
      <p:sp>
        <p:nvSpPr>
          <p:cNvPr id="302" name="Google Shape;302;g8ae55759f6_1_8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pic>
        <p:nvPicPr>
          <p:cNvPr id="303" name="Google Shape;303;g8ae55759f6_1_875"/>
          <p:cNvPicPr preferRelativeResize="0"/>
          <p:nvPr/>
        </p:nvPicPr>
        <p:blipFill rotWithShape="1">
          <a:blip r:embed="rId3">
            <a:alphaModFix/>
          </a:blip>
          <a:srcRect b="0" l="0" r="0" t="0"/>
          <a:stretch/>
        </p:blipFill>
        <p:spPr>
          <a:xfrm>
            <a:off x="520500" y="1061575"/>
            <a:ext cx="10924749" cy="4924625"/>
          </a:xfrm>
          <a:prstGeom prst="rect">
            <a:avLst/>
          </a:prstGeom>
          <a:noFill/>
          <a:ln>
            <a:noFill/>
          </a:ln>
        </p:spPr>
      </p:pic>
      <p:sp>
        <p:nvSpPr>
          <p:cNvPr id="304" name="Google Shape;304;g8ae55759f6_1_875"/>
          <p:cNvSpPr/>
          <p:nvPr/>
        </p:nvSpPr>
        <p:spPr>
          <a:xfrm>
            <a:off x="2198825" y="4465450"/>
            <a:ext cx="755700" cy="465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8ae55759f6_1_875"/>
          <p:cNvSpPr txBox="1"/>
          <p:nvPr/>
        </p:nvSpPr>
        <p:spPr>
          <a:xfrm>
            <a:off x="2363500" y="6024975"/>
            <a:ext cx="9081600" cy="46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000000"/>
                </a:solidFill>
                <a:latin typeface="Century Gothic"/>
                <a:ea typeface="Century Gothic"/>
                <a:cs typeface="Century Gothic"/>
                <a:sym typeface="Century Gothic"/>
              </a:rPr>
              <a:t>apparition de 2 nouveaux termes lié à la reprise des activités scolaires et du travail</a:t>
            </a:r>
            <a:endParaRPr b="1" i="0" sz="1400" u="none" cap="none" strike="noStrike">
              <a:solidFill>
                <a:srgbClr val="000000"/>
              </a:solidFill>
              <a:latin typeface="Century Gothic"/>
              <a:ea typeface="Century Gothic"/>
              <a:cs typeface="Century Gothic"/>
              <a:sym typeface="Century Gothic"/>
            </a:endParaRPr>
          </a:p>
        </p:txBody>
      </p:sp>
      <p:sp>
        <p:nvSpPr>
          <p:cNvPr id="306" name="Google Shape;306;g8ae55759f6_1_875"/>
          <p:cNvSpPr/>
          <p:nvPr/>
        </p:nvSpPr>
        <p:spPr>
          <a:xfrm>
            <a:off x="1297975" y="4688225"/>
            <a:ext cx="648900" cy="1743600"/>
          </a:xfrm>
          <a:prstGeom prst="curvedRightArrow">
            <a:avLst>
              <a:gd fmla="val 25000" name="adj1"/>
              <a:gd fmla="val 50000" name="adj2"/>
              <a:gd fmla="val 25000" name="adj3"/>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g8ae55759f6_1_875"/>
          <p:cNvSpPr/>
          <p:nvPr/>
        </p:nvSpPr>
        <p:spPr>
          <a:xfrm>
            <a:off x="2227875" y="5143500"/>
            <a:ext cx="881400" cy="242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8ae55759f6_1_875"/>
          <p:cNvSpPr txBox="1"/>
          <p:nvPr/>
        </p:nvSpPr>
        <p:spPr>
          <a:xfrm>
            <a:off x="2771950" y="6464050"/>
            <a:ext cx="1656300" cy="393900"/>
          </a:xfrm>
          <a:prstGeom prst="rect">
            <a:avLst/>
          </a:prstGeom>
          <a:noFill/>
          <a:ln cap="flat" cmpd="sng" w="9525">
            <a:solidFill>
              <a:srgbClr val="4A86E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Calibri"/>
                <a:ea typeface="Calibri"/>
                <a:cs typeface="Calibri"/>
                <a:sym typeface="Calibri"/>
              </a:rPr>
              <a:t>crise de masques</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g8a52106081_0_2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fr-FR">
                <a:latin typeface="Arial"/>
                <a:ea typeface="Arial"/>
                <a:cs typeface="Arial"/>
                <a:sym typeface="Arial"/>
              </a:rPr>
              <a:t>Extraction de termes - mai</a:t>
            </a:r>
            <a:endParaRPr/>
          </a:p>
          <a:p>
            <a:pPr indent="0" lvl="0" marL="0" rtl="0" algn="l">
              <a:lnSpc>
                <a:spcPct val="90000"/>
              </a:lnSpc>
              <a:spcBef>
                <a:spcPts val="0"/>
              </a:spcBef>
              <a:spcAft>
                <a:spcPts val="0"/>
              </a:spcAft>
              <a:buClr>
                <a:schemeClr val="dk1"/>
              </a:buClr>
              <a:buSzPts val="4400"/>
              <a:buFont typeface="Calibri"/>
              <a:buNone/>
            </a:pPr>
            <a:r>
              <a:t/>
            </a:r>
            <a:endParaRPr/>
          </a:p>
        </p:txBody>
      </p:sp>
      <p:sp>
        <p:nvSpPr>
          <p:cNvPr id="315" name="Google Shape;315;g8a52106081_0_2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pic>
        <p:nvPicPr>
          <p:cNvPr id="316" name="Google Shape;316;g8a52106081_0_215"/>
          <p:cNvPicPr preferRelativeResize="0"/>
          <p:nvPr/>
        </p:nvPicPr>
        <p:blipFill rotWithShape="1">
          <a:blip r:embed="rId3">
            <a:alphaModFix/>
          </a:blip>
          <a:srcRect b="0" l="0" r="0" t="0"/>
          <a:stretch/>
        </p:blipFill>
        <p:spPr>
          <a:xfrm>
            <a:off x="1011350" y="1259950"/>
            <a:ext cx="8419950" cy="4505325"/>
          </a:xfrm>
          <a:prstGeom prst="rect">
            <a:avLst/>
          </a:prstGeom>
          <a:noFill/>
          <a:ln>
            <a:noFill/>
          </a:ln>
        </p:spPr>
      </p:pic>
      <p:sp>
        <p:nvSpPr>
          <p:cNvPr id="317" name="Google Shape;317;g8a52106081_0_215"/>
          <p:cNvSpPr txBox="1"/>
          <p:nvPr/>
        </p:nvSpPr>
        <p:spPr>
          <a:xfrm>
            <a:off x="1075200" y="6334800"/>
            <a:ext cx="4266900" cy="3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Century Gothic"/>
                <a:ea typeface="Century Gothic"/>
                <a:cs typeface="Century Gothic"/>
                <a:sym typeface="Century Gothic"/>
              </a:rPr>
              <a:t>noms communs</a:t>
            </a:r>
            <a:endParaRPr b="0" i="0" sz="1400" u="none" cap="none" strike="noStrike">
              <a:solidFill>
                <a:srgbClr val="000000"/>
              </a:solidFill>
              <a:latin typeface="Century Gothic"/>
              <a:ea typeface="Century Gothic"/>
              <a:cs typeface="Century Gothic"/>
              <a:sym typeface="Century Gothic"/>
            </a:endParaRPr>
          </a:p>
        </p:txBody>
      </p:sp>
      <p:sp>
        <p:nvSpPr>
          <p:cNvPr id="318" name="Google Shape;318;g8a52106081_0_215"/>
          <p:cNvSpPr/>
          <p:nvPr/>
        </p:nvSpPr>
        <p:spPr>
          <a:xfrm>
            <a:off x="404075" y="6451300"/>
            <a:ext cx="529500" cy="239100"/>
          </a:xfrm>
          <a:prstGeom prst="rect">
            <a:avLst/>
          </a:prstGeom>
          <a:solidFill>
            <a:srgbClr val="FFFFFF"/>
          </a:solidFill>
          <a:ln cap="flat" cmpd="sng" w="3810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g8a52106081_0_215"/>
          <p:cNvSpPr txBox="1"/>
          <p:nvPr/>
        </p:nvSpPr>
        <p:spPr>
          <a:xfrm>
            <a:off x="6247850" y="6313950"/>
            <a:ext cx="5288700" cy="39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Century Gothic"/>
                <a:ea typeface="Century Gothic"/>
                <a:cs typeface="Century Gothic"/>
                <a:sym typeface="Century Gothic"/>
              </a:rPr>
              <a:t>noms propres</a:t>
            </a:r>
            <a:endParaRPr>
              <a:latin typeface="Century Gothic"/>
              <a:ea typeface="Century Gothic"/>
              <a:cs typeface="Century Gothic"/>
              <a:sym typeface="Century Gothic"/>
            </a:endParaRPr>
          </a:p>
        </p:txBody>
      </p:sp>
      <p:sp>
        <p:nvSpPr>
          <p:cNvPr id="320" name="Google Shape;320;g8a52106081_0_215"/>
          <p:cNvSpPr/>
          <p:nvPr/>
        </p:nvSpPr>
        <p:spPr>
          <a:xfrm>
            <a:off x="5718350" y="6451300"/>
            <a:ext cx="529500" cy="239100"/>
          </a:xfrm>
          <a:prstGeom prst="rect">
            <a:avLst/>
          </a:prstGeom>
          <a:solidFill>
            <a:srgbClr val="FFFFFF"/>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g8a52106081_0_215"/>
          <p:cNvSpPr/>
          <p:nvPr/>
        </p:nvSpPr>
        <p:spPr>
          <a:xfrm>
            <a:off x="2395475" y="1921275"/>
            <a:ext cx="10497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322" name="Google Shape;322;g8a52106081_0_215"/>
          <p:cNvSpPr/>
          <p:nvPr/>
        </p:nvSpPr>
        <p:spPr>
          <a:xfrm>
            <a:off x="2395475" y="2310625"/>
            <a:ext cx="1283100" cy="2391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323" name="Google Shape;323;g8a52106081_0_215"/>
          <p:cNvSpPr/>
          <p:nvPr/>
        </p:nvSpPr>
        <p:spPr>
          <a:xfrm>
            <a:off x="2395475" y="5595775"/>
            <a:ext cx="1049700" cy="1695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324" name="Google Shape;324;g8a52106081_0_215"/>
          <p:cNvSpPr/>
          <p:nvPr/>
        </p:nvSpPr>
        <p:spPr>
          <a:xfrm>
            <a:off x="2395475" y="2090775"/>
            <a:ext cx="1127400" cy="242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8a52106081_0_215"/>
          <p:cNvSpPr/>
          <p:nvPr/>
        </p:nvSpPr>
        <p:spPr>
          <a:xfrm>
            <a:off x="2356625" y="4960250"/>
            <a:ext cx="1127400" cy="242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8a52106081_0_215"/>
          <p:cNvSpPr/>
          <p:nvPr/>
        </p:nvSpPr>
        <p:spPr>
          <a:xfrm>
            <a:off x="2356625" y="5353675"/>
            <a:ext cx="1127400" cy="242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330" name="Shape 330"/>
        <p:cNvGrpSpPr/>
        <p:nvPr/>
      </p:nvGrpSpPr>
      <p:grpSpPr>
        <a:xfrm>
          <a:off x="0" y="0"/>
          <a:ext cx="0" cy="0"/>
          <a:chOff x="0" y="0"/>
          <a:chExt cx="0" cy="0"/>
        </a:xfrm>
      </p:grpSpPr>
      <p:sp>
        <p:nvSpPr>
          <p:cNvPr id="331" name="Google Shape;331;g8a52106081_0_51"/>
          <p:cNvSpPr/>
          <p:nvPr/>
        </p:nvSpPr>
        <p:spPr>
          <a:xfrm>
            <a:off x="0" y="0"/>
            <a:ext cx="12189001"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332" name="Google Shape;332;g8a52106081_0_51"/>
          <p:cNvPicPr preferRelativeResize="0"/>
          <p:nvPr/>
        </p:nvPicPr>
        <p:blipFill rotWithShape="1">
          <a:blip r:embed="rId3">
            <a:alphaModFix/>
          </a:blip>
          <a:srcRect b="6987" l="0" r="0" t="5437"/>
          <a:stretch/>
        </p:blipFill>
        <p:spPr>
          <a:xfrm>
            <a:off x="-4614" y="0"/>
            <a:ext cx="12188933" cy="6857989"/>
          </a:xfrm>
          <a:prstGeom prst="rect">
            <a:avLst/>
          </a:prstGeom>
          <a:noFill/>
          <a:ln>
            <a:noFill/>
          </a:ln>
        </p:spPr>
      </p:pic>
      <p:sp>
        <p:nvSpPr>
          <p:cNvPr id="333" name="Google Shape;333;g8a52106081_0_51"/>
          <p:cNvSpPr/>
          <p:nvPr/>
        </p:nvSpPr>
        <p:spPr>
          <a:xfrm>
            <a:off x="-2307" y="3666683"/>
            <a:ext cx="12189001" cy="3191400"/>
          </a:xfrm>
          <a:prstGeom prst="rect">
            <a:avLst/>
          </a:prstGeom>
          <a:gradFill>
            <a:gsLst>
              <a:gs pos="0">
                <a:srgbClr val="000000">
                  <a:alpha val="0"/>
                </a:srgbClr>
              </a:gs>
              <a:gs pos="42000">
                <a:srgbClr val="000000">
                  <a:alpha val="22352"/>
                </a:srgbClr>
              </a:gs>
              <a:gs pos="100000">
                <a:srgbClr val="000000">
                  <a:alpha val="35294"/>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334" name="Google Shape;334;g8a52106081_0_51"/>
          <p:cNvSpPr txBox="1"/>
          <p:nvPr>
            <p:ph type="ctrTitle"/>
          </p:nvPr>
        </p:nvSpPr>
        <p:spPr>
          <a:xfrm>
            <a:off x="6095999" y="3834174"/>
            <a:ext cx="5257800" cy="1701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bril Fatface"/>
              <a:buNone/>
            </a:pPr>
            <a:r>
              <a:rPr b="1" lang="fr-FR" sz="4400">
                <a:solidFill>
                  <a:schemeClr val="dk1"/>
                </a:solidFill>
              </a:rPr>
              <a:t>Mois de Mars</a:t>
            </a:r>
            <a:endParaRPr/>
          </a:p>
        </p:txBody>
      </p:sp>
      <p:sp>
        <p:nvSpPr>
          <p:cNvPr id="335" name="Google Shape;335;g8a52106081_0_51"/>
          <p:cNvSpPr txBox="1"/>
          <p:nvPr>
            <p:ph idx="1" type="subTitle"/>
          </p:nvPr>
        </p:nvSpPr>
        <p:spPr>
          <a:xfrm>
            <a:off x="6096000" y="5592499"/>
            <a:ext cx="5148000" cy="64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None/>
            </a:pPr>
            <a:r>
              <a:rPr b="1" lang="fr-FR" sz="2000">
                <a:solidFill>
                  <a:schemeClr val="dk1"/>
                </a:solidFill>
              </a:rPr>
              <a:t>ANALYSE QUALITATIVE DES TWEETS</a:t>
            </a:r>
            <a:endParaRPr/>
          </a:p>
        </p:txBody>
      </p:sp>
      <p:sp>
        <p:nvSpPr>
          <p:cNvPr id="336" name="Google Shape;336;g8a52106081_0_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337" name="Google Shape;337;g8a52106081_0_51"/>
          <p:cNvSpPr/>
          <p:nvPr/>
        </p:nvSpPr>
        <p:spPr>
          <a:xfrm>
            <a:off x="6089852" y="4742434"/>
            <a:ext cx="4943400" cy="1429200"/>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338" name="Google Shape;338;g8a52106081_0_51"/>
          <p:cNvSpPr txBox="1"/>
          <p:nvPr/>
        </p:nvSpPr>
        <p:spPr>
          <a:xfrm>
            <a:off x="6394490" y="5018809"/>
            <a:ext cx="4334100" cy="10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fr-FR" sz="3200" u="none" cap="none" strike="noStrike">
                <a:solidFill>
                  <a:schemeClr val="dk1"/>
                </a:solidFill>
                <a:latin typeface="Century Gothic"/>
                <a:ea typeface="Century Gothic"/>
                <a:cs typeface="Century Gothic"/>
                <a:sym typeface="Century Gothic"/>
              </a:rPr>
              <a:t>Une analyse quali détaillée</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43" name="Shape 343"/>
        <p:cNvGrpSpPr/>
        <p:nvPr/>
      </p:nvGrpSpPr>
      <p:grpSpPr>
        <a:xfrm>
          <a:off x="0" y="0"/>
          <a:ext cx="0" cy="0"/>
          <a:chOff x="0" y="0"/>
          <a:chExt cx="0" cy="0"/>
        </a:xfrm>
      </p:grpSpPr>
      <p:sp>
        <p:nvSpPr>
          <p:cNvPr id="344" name="Google Shape;344;g8a52106081_0_44"/>
          <p:cNvSpPr/>
          <p:nvPr/>
        </p:nvSpPr>
        <p:spPr>
          <a:xfrm>
            <a:off x="0" y="0"/>
            <a:ext cx="1219200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45" name="Google Shape;345;g8a52106081_0_44"/>
          <p:cNvSpPr/>
          <p:nvPr/>
        </p:nvSpPr>
        <p:spPr>
          <a:xfrm>
            <a:off x="-1" y="0"/>
            <a:ext cx="4818889" cy="6858000"/>
          </a:xfrm>
          <a:custGeom>
            <a:rect b="b" l="l" r="r" t="t"/>
            <a:pathLst>
              <a:path extrusionOk="0" h="6858000" w="4818889">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cap="flat" cmpd="sng" w="9525">
            <a:solidFill>
              <a:srgbClr val="E6E6E6"/>
            </a:solidFill>
            <a:prstDash val="solid"/>
            <a:miter lim="800000"/>
            <a:headEnd len="sm" w="sm" type="none"/>
            <a:tailEnd len="sm" w="sm" type="none"/>
          </a:ln>
          <a:effectLst>
            <a:outerShdw blurRad="50800" rotWithShape="0" algn="l"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6" name="Google Shape;346;g8a52106081_0_44"/>
          <p:cNvSpPr/>
          <p:nvPr/>
        </p:nvSpPr>
        <p:spPr>
          <a:xfrm>
            <a:off x="1" y="0"/>
            <a:ext cx="4811477" cy="6858000"/>
          </a:xfrm>
          <a:custGeom>
            <a:rect b="b" l="l" r="r" t="t"/>
            <a:pathLst>
              <a:path extrusionOk="0" h="6858000" w="4811477">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7" name="Google Shape;347;g8a52106081_0_44"/>
          <p:cNvSpPr txBox="1"/>
          <p:nvPr>
            <p:ph type="title"/>
          </p:nvPr>
        </p:nvSpPr>
        <p:spPr>
          <a:xfrm>
            <a:off x="621792" y="1161288"/>
            <a:ext cx="3602736" cy="45262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fr-FR" sz="4000"/>
              <a:t>Création de subsets</a:t>
            </a:r>
            <a:endParaRPr/>
          </a:p>
        </p:txBody>
      </p:sp>
      <p:sp>
        <p:nvSpPr>
          <p:cNvPr id="348" name="Google Shape;348;g8a52106081_0_44"/>
          <p:cNvSpPr/>
          <p:nvPr/>
        </p:nvSpPr>
        <p:spPr>
          <a:xfrm>
            <a:off x="0" y="3102049"/>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49" name="Google Shape;349;g8a52106081_0_44"/>
          <p:cNvSpPr txBox="1"/>
          <p:nvPr>
            <p:ph idx="12" type="sldNum"/>
          </p:nvPr>
        </p:nvSpPr>
        <p:spPr>
          <a:xfrm>
            <a:off x="10351362" y="6356350"/>
            <a:ext cx="1002437"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200"/>
              <a:buNone/>
            </a:pPr>
            <a:fld id="{00000000-1234-1234-1234-123412341234}" type="slidenum">
              <a:rPr lang="fr-FR">
                <a:solidFill>
                  <a:srgbClr val="7F7F7F"/>
                </a:solidFill>
              </a:rPr>
              <a:t>‹#›</a:t>
            </a:fld>
            <a:endParaRPr>
              <a:solidFill>
                <a:srgbClr val="7F7F7F"/>
              </a:solidFill>
            </a:endParaRPr>
          </a:p>
        </p:txBody>
      </p:sp>
      <p:pic>
        <p:nvPicPr>
          <p:cNvPr id="350" name="Google Shape;350;g8a52106081_0_44"/>
          <p:cNvPicPr preferRelativeResize="0"/>
          <p:nvPr/>
        </p:nvPicPr>
        <p:blipFill>
          <a:blip r:embed="rId3">
            <a:alphaModFix/>
          </a:blip>
          <a:stretch>
            <a:fillRect/>
          </a:stretch>
        </p:blipFill>
        <p:spPr>
          <a:xfrm>
            <a:off x="5090500" y="532625"/>
            <a:ext cx="6955899" cy="597376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55" name="Shape 355"/>
        <p:cNvGrpSpPr/>
        <p:nvPr/>
      </p:nvGrpSpPr>
      <p:grpSpPr>
        <a:xfrm>
          <a:off x="0" y="0"/>
          <a:ext cx="0" cy="0"/>
          <a:chOff x="0" y="0"/>
          <a:chExt cx="0" cy="0"/>
        </a:xfrm>
      </p:grpSpPr>
      <p:sp>
        <p:nvSpPr>
          <p:cNvPr id="356" name="Google Shape;356;g8a5a769d4d_3_7"/>
          <p:cNvSpPr/>
          <p:nvPr/>
        </p:nvSpPr>
        <p:spPr>
          <a:xfrm>
            <a:off x="0" y="15240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7" name="Google Shape;357;g8a5a769d4d_3_7"/>
          <p:cNvSpPr/>
          <p:nvPr/>
        </p:nvSpPr>
        <p:spPr>
          <a:xfrm>
            <a:off x="-1" y="0"/>
            <a:ext cx="4818889" cy="6858000"/>
          </a:xfrm>
          <a:custGeom>
            <a:rect b="b" l="l" r="r" t="t"/>
            <a:pathLst>
              <a:path extrusionOk="0" h="6858000" w="4818889">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cap="flat" cmpd="sng" w="9525">
            <a:solidFill>
              <a:srgbClr val="E6E6E6"/>
            </a:solidFill>
            <a:prstDash val="solid"/>
            <a:miter lim="800000"/>
            <a:headEnd len="sm" w="sm" type="none"/>
            <a:tailEnd len="sm" w="sm" type="none"/>
          </a:ln>
          <a:effectLst>
            <a:outerShdw blurRad="50800" rotWithShape="0" algn="l" dist="38100">
              <a:srgbClr val="D8D8D8">
                <a:alpha val="498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8" name="Google Shape;358;g8a5a769d4d_3_7"/>
          <p:cNvSpPr/>
          <p:nvPr/>
        </p:nvSpPr>
        <p:spPr>
          <a:xfrm>
            <a:off x="1" y="0"/>
            <a:ext cx="4811477" cy="6858000"/>
          </a:xfrm>
          <a:custGeom>
            <a:rect b="b" l="l" r="r" t="t"/>
            <a:pathLst>
              <a:path extrusionOk="0" h="6858000" w="4811477">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9" name="Google Shape;359;g8a5a769d4d_3_7"/>
          <p:cNvSpPr txBox="1"/>
          <p:nvPr>
            <p:ph type="title"/>
          </p:nvPr>
        </p:nvSpPr>
        <p:spPr>
          <a:xfrm>
            <a:off x="621792" y="1161288"/>
            <a:ext cx="3602700" cy="4526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lang="fr-FR" sz="4000"/>
              <a:t>Création de subsets</a:t>
            </a:r>
            <a:endParaRPr/>
          </a:p>
        </p:txBody>
      </p:sp>
      <p:sp>
        <p:nvSpPr>
          <p:cNvPr id="360" name="Google Shape;360;g8a5a769d4d_3_7"/>
          <p:cNvSpPr/>
          <p:nvPr/>
        </p:nvSpPr>
        <p:spPr>
          <a:xfrm>
            <a:off x="0" y="3102049"/>
            <a:ext cx="128100" cy="654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361" name="Google Shape;361;g8a5a769d4d_3_7"/>
          <p:cNvSpPr txBox="1"/>
          <p:nvPr>
            <p:ph idx="1" type="body"/>
          </p:nvPr>
        </p:nvSpPr>
        <p:spPr>
          <a:xfrm>
            <a:off x="4588450" y="417750"/>
            <a:ext cx="5916600" cy="6013500"/>
          </a:xfrm>
          <a:prstGeom prst="rect">
            <a:avLst/>
          </a:prstGeom>
          <a:noFill/>
          <a:ln>
            <a:noFill/>
          </a:ln>
        </p:spPr>
        <p:txBody>
          <a:bodyPr anchorCtr="0" anchor="ctr" bIns="45700" lIns="91425" spcFirstLastPara="1" rIns="91425" wrap="square" tIns="45700">
            <a:noAutofit/>
          </a:bodyPr>
          <a:lstStyle/>
          <a:p>
            <a:pPr indent="0" lvl="0" marL="457200" rtl="0" algn="l">
              <a:lnSpc>
                <a:spcPct val="90000"/>
              </a:lnSpc>
              <a:spcBef>
                <a:spcPts val="1000"/>
              </a:spcBef>
              <a:spcAft>
                <a:spcPts val="0"/>
              </a:spcAft>
              <a:buClr>
                <a:schemeClr val="dk1"/>
              </a:buClr>
              <a:buSzPts val="1900"/>
              <a:buNone/>
            </a:pPr>
            <a:r>
              <a:rPr lang="fr-FR" sz="1900"/>
              <a:t>Pour faciliter l’étude des mouvements sociaux, nous avons réduit nos bases de données initiales, gardant seulement des hashtags significatifs correspondant aux clusters suivants:</a:t>
            </a:r>
            <a:endParaRPr/>
          </a:p>
          <a:p>
            <a:pPr indent="0" lvl="0" marL="457200" rtl="0" algn="l">
              <a:lnSpc>
                <a:spcPct val="90000"/>
              </a:lnSpc>
              <a:spcBef>
                <a:spcPts val="1000"/>
              </a:spcBef>
              <a:spcAft>
                <a:spcPts val="0"/>
              </a:spcAft>
              <a:buClr>
                <a:schemeClr val="dk1"/>
              </a:buClr>
              <a:buSzPts val="1900"/>
              <a:buNone/>
            </a:pPr>
            <a:r>
              <a:t/>
            </a:r>
            <a:endParaRPr sz="1900"/>
          </a:p>
          <a:p>
            <a:pPr indent="0" lvl="0" marL="457200" rtl="0" algn="l">
              <a:lnSpc>
                <a:spcPct val="90000"/>
              </a:lnSpc>
              <a:spcBef>
                <a:spcPts val="1000"/>
              </a:spcBef>
              <a:spcAft>
                <a:spcPts val="0"/>
              </a:spcAft>
              <a:buClr>
                <a:schemeClr val="dk1"/>
              </a:buClr>
              <a:buSzPts val="1900"/>
              <a:buNone/>
            </a:pPr>
            <a:r>
              <a:t/>
            </a:r>
            <a:endParaRPr sz="1900"/>
          </a:p>
          <a:p>
            <a:pPr indent="0" lvl="0" marL="457200" rtl="0" algn="l">
              <a:lnSpc>
                <a:spcPct val="90000"/>
              </a:lnSpc>
              <a:spcBef>
                <a:spcPts val="1000"/>
              </a:spcBef>
              <a:spcAft>
                <a:spcPts val="0"/>
              </a:spcAft>
              <a:buClr>
                <a:schemeClr val="dk1"/>
              </a:buClr>
              <a:buSzPts val="1900"/>
              <a:buNone/>
            </a:pPr>
            <a:r>
              <a:t/>
            </a:r>
            <a:endParaRPr sz="1900"/>
          </a:p>
          <a:p>
            <a:pPr indent="-368300" lvl="1" marL="914400" rtl="0" algn="l">
              <a:lnSpc>
                <a:spcPct val="90000"/>
              </a:lnSpc>
              <a:spcBef>
                <a:spcPts val="0"/>
              </a:spcBef>
              <a:spcAft>
                <a:spcPts val="0"/>
              </a:spcAft>
              <a:buClr>
                <a:schemeClr val="dk1"/>
              </a:buClr>
              <a:buSzPts val="2200"/>
              <a:buFont typeface="Calibri"/>
              <a:buAutoNum type="alphaLcPeriod"/>
            </a:pPr>
            <a:r>
              <a:rPr b="1" lang="fr-FR" sz="1900"/>
              <a:t>Cluster 1 </a:t>
            </a:r>
            <a:r>
              <a:rPr lang="fr-FR" sz="1900"/>
              <a:t>: #tousmobilisés #hôpital #crise #travail #économie #soignants #emploi #entreprise #solidarité #ehpad #crisesanitaire</a:t>
            </a:r>
            <a:endParaRPr/>
          </a:p>
          <a:p>
            <a:pPr indent="0" lvl="0" marL="914400" rtl="0" algn="l">
              <a:lnSpc>
                <a:spcPct val="90000"/>
              </a:lnSpc>
              <a:spcBef>
                <a:spcPts val="0"/>
              </a:spcBef>
              <a:spcAft>
                <a:spcPts val="0"/>
              </a:spcAft>
              <a:buClr>
                <a:schemeClr val="dk1"/>
              </a:buClr>
              <a:buSzPts val="1100"/>
              <a:buFont typeface="Arial"/>
              <a:buNone/>
            </a:pPr>
            <a:r>
              <a:t/>
            </a:r>
            <a:endParaRPr sz="1900"/>
          </a:p>
          <a:p>
            <a:pPr indent="-368300" lvl="1" marL="914400" rtl="0" algn="l">
              <a:lnSpc>
                <a:spcPct val="90000"/>
              </a:lnSpc>
              <a:spcBef>
                <a:spcPts val="0"/>
              </a:spcBef>
              <a:spcAft>
                <a:spcPts val="0"/>
              </a:spcAft>
              <a:buClr>
                <a:schemeClr val="dk1"/>
              </a:buClr>
              <a:buSzPts val="2200"/>
              <a:buFont typeface="Calibri"/>
              <a:buAutoNum type="alphaLcPeriod"/>
            </a:pPr>
            <a:r>
              <a:rPr b="1" lang="fr-FR" sz="1900"/>
              <a:t>Cluster 2</a:t>
            </a:r>
            <a:r>
              <a:rPr lang="fr-FR" sz="1900"/>
              <a:t> : #municipales #sante #sondage #veran #masque #edouardphilippe #lrem #municipales2020 #raoult #gouvernement #politique #hydroxychloroquine #chloroquine #macron #onnoublierapas</a:t>
            </a:r>
            <a:endParaRPr/>
          </a:p>
          <a:p>
            <a:pPr indent="0" lvl="0" marL="0" rtl="0" algn="l">
              <a:lnSpc>
                <a:spcPct val="90000"/>
              </a:lnSpc>
              <a:spcBef>
                <a:spcPts val="0"/>
              </a:spcBef>
              <a:spcAft>
                <a:spcPts val="0"/>
              </a:spcAft>
              <a:buClr>
                <a:schemeClr val="dk1"/>
              </a:buClr>
              <a:buSzPts val="1100"/>
              <a:buFont typeface="Arial"/>
              <a:buNone/>
            </a:pPr>
            <a:r>
              <a:t/>
            </a:r>
            <a:endParaRPr sz="1900"/>
          </a:p>
          <a:p>
            <a:pPr indent="-368300" lvl="1" marL="914400" rtl="0" algn="l">
              <a:lnSpc>
                <a:spcPct val="90000"/>
              </a:lnSpc>
              <a:spcBef>
                <a:spcPts val="0"/>
              </a:spcBef>
              <a:spcAft>
                <a:spcPts val="0"/>
              </a:spcAft>
              <a:buClr>
                <a:schemeClr val="dk1"/>
              </a:buClr>
              <a:buSzPts val="2200"/>
              <a:buFont typeface="Calibri"/>
              <a:buAutoNum type="alphaLcPeriod"/>
            </a:pPr>
            <a:r>
              <a:rPr b="1" lang="fr-FR" sz="1900"/>
              <a:t>Cluster 3</a:t>
            </a:r>
            <a:r>
              <a:rPr lang="fr-FR" sz="1900"/>
              <a:t> : #giletsjaunes #stopcovid #fakenews #santé #tests</a:t>
            </a:r>
            <a:endParaRPr/>
          </a:p>
        </p:txBody>
      </p:sp>
      <p:sp>
        <p:nvSpPr>
          <p:cNvPr id="362" name="Google Shape;362;g8a5a769d4d_3_7"/>
          <p:cNvSpPr txBox="1"/>
          <p:nvPr>
            <p:ph idx="12" type="sldNum"/>
          </p:nvPr>
        </p:nvSpPr>
        <p:spPr>
          <a:xfrm>
            <a:off x="10351362" y="6356350"/>
            <a:ext cx="10023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solidFill>
                  <a:srgbClr val="7F7F7F"/>
                </a:solidFill>
              </a:rPr>
              <a:t>‹#›</a:t>
            </a:fld>
            <a:endParaRPr>
              <a:solidFill>
                <a:srgbClr val="7F7F7F"/>
              </a:solidFill>
            </a:endParaRPr>
          </a:p>
        </p:txBody>
      </p:sp>
      <p:pic>
        <p:nvPicPr>
          <p:cNvPr id="363" name="Google Shape;363;g8a5a769d4d_3_7"/>
          <p:cNvPicPr preferRelativeResize="0"/>
          <p:nvPr/>
        </p:nvPicPr>
        <p:blipFill>
          <a:blip r:embed="rId3">
            <a:alphaModFix/>
          </a:blip>
          <a:stretch>
            <a:fillRect/>
          </a:stretch>
        </p:blipFill>
        <p:spPr>
          <a:xfrm>
            <a:off x="10420138" y="3299975"/>
            <a:ext cx="1712925" cy="1248416"/>
          </a:xfrm>
          <a:prstGeom prst="rect">
            <a:avLst/>
          </a:prstGeom>
          <a:noFill/>
          <a:ln>
            <a:noFill/>
          </a:ln>
        </p:spPr>
      </p:pic>
      <p:pic>
        <p:nvPicPr>
          <p:cNvPr id="364" name="Google Shape;364;g8a5a769d4d_3_7"/>
          <p:cNvPicPr preferRelativeResize="0"/>
          <p:nvPr/>
        </p:nvPicPr>
        <p:blipFill>
          <a:blip r:embed="rId4">
            <a:alphaModFix/>
          </a:blip>
          <a:stretch>
            <a:fillRect/>
          </a:stretch>
        </p:blipFill>
        <p:spPr>
          <a:xfrm>
            <a:off x="10613737" y="1792799"/>
            <a:ext cx="1325750" cy="1309250"/>
          </a:xfrm>
          <a:prstGeom prst="rect">
            <a:avLst/>
          </a:prstGeom>
          <a:noFill/>
          <a:ln>
            <a:noFill/>
          </a:ln>
        </p:spPr>
      </p:pic>
      <p:pic>
        <p:nvPicPr>
          <p:cNvPr id="365" name="Google Shape;365;g8a5a769d4d_3_7"/>
          <p:cNvPicPr preferRelativeResize="0"/>
          <p:nvPr/>
        </p:nvPicPr>
        <p:blipFill>
          <a:blip r:embed="rId5">
            <a:alphaModFix/>
          </a:blip>
          <a:stretch>
            <a:fillRect/>
          </a:stretch>
        </p:blipFill>
        <p:spPr>
          <a:xfrm>
            <a:off x="10664663" y="4858963"/>
            <a:ext cx="1223911" cy="11868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13" name="Shape 113"/>
        <p:cNvGrpSpPr/>
        <p:nvPr/>
      </p:nvGrpSpPr>
      <p:grpSpPr>
        <a:xfrm>
          <a:off x="0" y="0"/>
          <a:ext cx="0" cy="0"/>
          <a:chOff x="0" y="0"/>
          <a:chExt cx="0" cy="0"/>
        </a:xfrm>
      </p:grpSpPr>
      <p:sp>
        <p:nvSpPr>
          <p:cNvPr id="114" name="Google Shape;114;p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2"/>
          <p:cNvSpPr txBox="1"/>
          <p:nvPr>
            <p:ph type="title"/>
          </p:nvPr>
        </p:nvSpPr>
        <p:spPr>
          <a:xfrm>
            <a:off x="2331" y="-290170"/>
            <a:ext cx="1672052" cy="113573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fr-FR" sz="3600">
                <a:solidFill>
                  <a:schemeClr val="dk1"/>
                </a:solidFill>
                <a:latin typeface="Calibri"/>
                <a:ea typeface="Calibri"/>
                <a:cs typeface="Calibri"/>
                <a:sym typeface="Calibri"/>
              </a:rPr>
              <a:t>Intro</a:t>
            </a:r>
            <a:endParaRPr/>
          </a:p>
        </p:txBody>
      </p:sp>
      <p:sp>
        <p:nvSpPr>
          <p:cNvPr id="116" name="Google Shape;116;p2"/>
          <p:cNvSpPr txBox="1"/>
          <p:nvPr>
            <p:ph idx="1" type="body"/>
          </p:nvPr>
        </p:nvSpPr>
        <p:spPr>
          <a:xfrm>
            <a:off x="448794" y="845563"/>
            <a:ext cx="10905000" cy="49026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None/>
            </a:pPr>
            <a:r>
              <a:t/>
            </a:r>
            <a:endParaRPr/>
          </a:p>
          <a:p>
            <a:pPr indent="0" lvl="0" marL="0" rtl="0" algn="ctr">
              <a:lnSpc>
                <a:spcPct val="90000"/>
              </a:lnSpc>
              <a:spcBef>
                <a:spcPts val="1000"/>
              </a:spcBef>
              <a:spcAft>
                <a:spcPts val="0"/>
              </a:spcAft>
              <a:buClr>
                <a:schemeClr val="dk1"/>
              </a:buClr>
              <a:buSzPts val="4000"/>
              <a:buNone/>
            </a:pPr>
            <a:r>
              <a:rPr b="1" i="1" lang="fr-FR" sz="4000"/>
              <a:t>COVID-19</a:t>
            </a:r>
            <a:r>
              <a:rPr b="1" i="1" lang="fr-FR" sz="4000"/>
              <a:t> et mouvements sociaux en ligne</a:t>
            </a:r>
            <a:endParaRPr b="1" i="1" sz="4000"/>
          </a:p>
          <a:p>
            <a:pPr indent="0" lvl="0" marL="0" rtl="0" algn="ctr">
              <a:lnSpc>
                <a:spcPct val="90000"/>
              </a:lnSpc>
              <a:spcBef>
                <a:spcPts val="1000"/>
              </a:spcBef>
              <a:spcAft>
                <a:spcPts val="0"/>
              </a:spcAft>
              <a:buClr>
                <a:schemeClr val="dk1"/>
              </a:buClr>
              <a:buSzPts val="4000"/>
              <a:buNone/>
            </a:pPr>
            <a:r>
              <a:rPr b="1" i="1" lang="fr-FR" sz="4000"/>
              <a:t>Quel lien ?</a:t>
            </a:r>
            <a:endParaRPr/>
          </a:p>
        </p:txBody>
      </p:sp>
      <p:sp>
        <p:nvSpPr>
          <p:cNvPr id="117" name="Google Shape;117;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118" name="Google Shape;118;p2"/>
          <p:cNvSpPr/>
          <p:nvPr/>
        </p:nvSpPr>
        <p:spPr>
          <a:xfrm rot="2700000">
            <a:off x="11052629" y="2120024"/>
            <a:ext cx="645368" cy="645368"/>
          </a:xfrm>
          <a:prstGeom prst="rect">
            <a:avLst/>
          </a:prstGeom>
          <a:solidFill>
            <a:schemeClr val="accent4">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9" name="Google Shape;119;p2"/>
          <p:cNvSpPr/>
          <p:nvPr/>
        </p:nvSpPr>
        <p:spPr>
          <a:xfrm rot="-5400000">
            <a:off x="10289068" y="1343027"/>
            <a:ext cx="2532832" cy="1273032"/>
          </a:xfrm>
          <a:prstGeom prst="triangle">
            <a:avLst>
              <a:gd fmla="val 50000" name="adj"/>
            </a:avLst>
          </a:prstGeom>
          <a:solidFill>
            <a:schemeClr val="accent4">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0" name="Google Shape;120;p2"/>
          <p:cNvSpPr/>
          <p:nvPr/>
        </p:nvSpPr>
        <p:spPr>
          <a:xfrm rot="5400000">
            <a:off x="-501760" y="5103257"/>
            <a:ext cx="2017580" cy="1014060"/>
          </a:xfrm>
          <a:prstGeom prst="triangle">
            <a:avLst>
              <a:gd fmla="val 50000" name="adj"/>
            </a:avLst>
          </a:prstGeom>
          <a:solidFill>
            <a:schemeClr val="accent1">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 name="Google Shape;121;p2"/>
          <p:cNvSpPr/>
          <p:nvPr/>
        </p:nvSpPr>
        <p:spPr>
          <a:xfrm rot="2700000">
            <a:off x="427916" y="5728708"/>
            <a:ext cx="485578" cy="485578"/>
          </a:xfrm>
          <a:prstGeom prst="rect">
            <a:avLst/>
          </a:prstGeom>
          <a:solidFill>
            <a:schemeClr val="accent1">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2" name="Google Shape;122;p2"/>
          <p:cNvSpPr/>
          <p:nvPr/>
        </p:nvSpPr>
        <p:spPr>
          <a:xfrm>
            <a:off x="1923659" y="3294055"/>
            <a:ext cx="8545800" cy="1092600"/>
          </a:xfrm>
          <a:prstGeom prst="rect">
            <a:avLst/>
          </a:prstGeom>
          <a:noFill/>
          <a:ln>
            <a:noFill/>
          </a:ln>
        </p:spPr>
        <p:txBody>
          <a:bodyPr anchorCtr="0" anchor="t" bIns="45700" lIns="91425" spcFirstLastPara="1" rIns="91425" wrap="square" tIns="45700">
            <a:spAutoFit/>
          </a:bodyPr>
          <a:lstStyle/>
          <a:p>
            <a:pPr indent="0" lvl="0" marL="0" marR="11163" rtl="0" algn="ctr">
              <a:lnSpc>
                <a:spcPct val="100000"/>
              </a:lnSpc>
              <a:spcBef>
                <a:spcPts val="0"/>
              </a:spcBef>
              <a:spcAft>
                <a:spcPts val="0"/>
              </a:spcAft>
              <a:buClr>
                <a:srgbClr val="000000"/>
              </a:buClr>
              <a:buSzPts val="2000"/>
              <a:buFont typeface="Arial"/>
              <a:buNone/>
            </a:pPr>
            <a:r>
              <a:rPr b="1" i="0" lang="fr-FR" sz="2000" u="none" cap="none" strike="noStrike">
                <a:solidFill>
                  <a:srgbClr val="000000"/>
                </a:solidFill>
                <a:latin typeface="Calibri"/>
                <a:ea typeface="Calibri"/>
                <a:cs typeface="Calibri"/>
                <a:sym typeface="Calibri"/>
              </a:rPr>
              <a:t>“</a:t>
            </a:r>
            <a:r>
              <a:rPr b="1" i="1" lang="fr-FR" sz="2000" u="none" cap="none" strike="noStrike">
                <a:solidFill>
                  <a:srgbClr val="000000"/>
                </a:solidFill>
                <a:latin typeface="Calibri"/>
                <a:ea typeface="Calibri"/>
                <a:cs typeface="Calibri"/>
                <a:sym typeface="Calibri"/>
              </a:rPr>
              <a:t>La pandémie est bien plus qu’une crise sanitaire, c’est une crise économique, sociale et, dans de nombreux pays, politique.</a:t>
            </a:r>
            <a:r>
              <a:rPr b="1" i="0" lang="fr-FR" sz="2000" u="none" cap="none" strike="noStrike">
                <a:solidFill>
                  <a:srgbClr val="000000"/>
                </a:solidFill>
                <a:latin typeface="Calibri"/>
                <a:ea typeface="Calibri"/>
                <a:cs typeface="Calibri"/>
                <a:sym typeface="Calibri"/>
              </a:rPr>
              <a:t>” </a:t>
            </a:r>
            <a:endParaRPr b="1" i="0" sz="2000" u="none" cap="none" strike="noStrike">
              <a:solidFill>
                <a:srgbClr val="000000"/>
              </a:solidFill>
              <a:latin typeface="Calibri"/>
              <a:ea typeface="Calibri"/>
              <a:cs typeface="Calibri"/>
              <a:sym typeface="Calibri"/>
            </a:endParaRPr>
          </a:p>
          <a:p>
            <a:pPr indent="0" lvl="0" marL="0" marR="11163" rtl="0" algn="ctr">
              <a:lnSpc>
                <a:spcPct val="100000"/>
              </a:lnSpc>
              <a:spcBef>
                <a:spcPts val="0"/>
              </a:spcBef>
              <a:spcAft>
                <a:spcPts val="0"/>
              </a:spcAft>
              <a:buClr>
                <a:srgbClr val="000000"/>
              </a:buClr>
              <a:buSzPts val="2000"/>
              <a:buFont typeface="Arial"/>
              <a:buNone/>
            </a:pPr>
            <a:r>
              <a:t/>
            </a:r>
            <a:endParaRPr sz="2000">
              <a:latin typeface="Calibri"/>
              <a:ea typeface="Calibri"/>
              <a:cs typeface="Calibri"/>
              <a:sym typeface="Calibri"/>
            </a:endParaRPr>
          </a:p>
          <a:p>
            <a:pPr indent="0" lvl="0" marL="0" marR="11163" rtl="0" algn="ctr">
              <a:lnSpc>
                <a:spcPct val="100000"/>
              </a:lnSpc>
              <a:spcBef>
                <a:spcPts val="0"/>
              </a:spcBef>
              <a:spcAft>
                <a:spcPts val="0"/>
              </a:spcAft>
              <a:buClr>
                <a:srgbClr val="000000"/>
              </a:buClr>
              <a:buSzPts val="2000"/>
              <a:buFont typeface="Arial"/>
              <a:buNone/>
            </a:pPr>
            <a:r>
              <a:rPr b="0" i="0" lang="fr-FR" sz="2000" u="none" cap="none" strike="noStrike">
                <a:solidFill>
                  <a:srgbClr val="000000"/>
                </a:solidFill>
                <a:latin typeface="Calibri"/>
                <a:ea typeface="Calibri"/>
                <a:cs typeface="Calibri"/>
                <a:sym typeface="Calibri"/>
              </a:rPr>
              <a:t>-  Tedros Adhanom Ghebreyesu</a:t>
            </a:r>
            <a:r>
              <a:rPr b="0" i="0" lang="fr-FR" sz="2000" u="none" cap="none" strike="noStrike">
                <a:solidFill>
                  <a:srgbClr val="000000"/>
                </a:solidFill>
                <a:latin typeface="Calibri"/>
                <a:ea typeface="Calibri"/>
                <a:cs typeface="Calibri"/>
                <a:sym typeface="Calibri"/>
              </a:rPr>
              <a:t>s</a:t>
            </a:r>
            <a:r>
              <a:rPr lang="fr-FR" sz="2000">
                <a:latin typeface="Calibri"/>
                <a:ea typeface="Calibri"/>
                <a:cs typeface="Calibri"/>
                <a:sym typeface="Calibri"/>
              </a:rPr>
              <a:t>, directeur de l’OMS, </a:t>
            </a:r>
            <a:r>
              <a:rPr b="0" lang="fr-FR" sz="2000" cap="none" strike="noStrike">
                <a:solidFill>
                  <a:srgbClr val="000000"/>
                </a:solidFill>
                <a:latin typeface="Calibri"/>
                <a:ea typeface="Calibri"/>
                <a:cs typeface="Calibri"/>
                <a:sym typeface="Calibri"/>
              </a:rPr>
              <a:t>22 juin 2020</a:t>
            </a:r>
            <a:endParaRPr b="0" sz="1400" cap="none" strike="noStrike">
              <a:solidFill>
                <a:srgbClr val="000000"/>
              </a:solidFill>
              <a:latin typeface="Arial"/>
              <a:ea typeface="Arial"/>
              <a:cs typeface="Arial"/>
              <a:sym typeface="Arial"/>
            </a:endParaRPr>
          </a:p>
        </p:txBody>
      </p:sp>
      <p:pic>
        <p:nvPicPr>
          <p:cNvPr id="123" name="Google Shape;123;p2"/>
          <p:cNvPicPr preferRelativeResize="0"/>
          <p:nvPr/>
        </p:nvPicPr>
        <p:blipFill rotWithShape="1">
          <a:blip r:embed="rId3">
            <a:alphaModFix/>
          </a:blip>
          <a:srcRect b="0" l="0" r="0" t="0"/>
          <a:stretch/>
        </p:blipFill>
        <p:spPr>
          <a:xfrm>
            <a:off x="5657779" y="5071103"/>
            <a:ext cx="876438" cy="107836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g8a52106081_0_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fr-FR"/>
              <a:t>Création de subsets</a:t>
            </a:r>
            <a:endParaRPr/>
          </a:p>
          <a:p>
            <a:pPr indent="0" lvl="0" marL="0" rtl="0" algn="l">
              <a:lnSpc>
                <a:spcPct val="90000"/>
              </a:lnSpc>
              <a:spcBef>
                <a:spcPts val="0"/>
              </a:spcBef>
              <a:spcAft>
                <a:spcPts val="0"/>
              </a:spcAft>
              <a:buClr>
                <a:schemeClr val="dk1"/>
              </a:buClr>
              <a:buSzPts val="4400"/>
              <a:buFont typeface="Calibri"/>
              <a:buNone/>
            </a:pPr>
            <a:r>
              <a:t/>
            </a:r>
            <a:endParaRPr/>
          </a:p>
        </p:txBody>
      </p:sp>
      <p:sp>
        <p:nvSpPr>
          <p:cNvPr id="372" name="Google Shape;372;g8a52106081_0_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050"/>
              <a:buNone/>
            </a:pPr>
            <a:r>
              <a:t/>
            </a:r>
            <a:endParaRPr sz="1050">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050">
              <a:highlight>
                <a:srgbClr val="FFFFFF"/>
              </a:highlight>
              <a:latin typeface="Arial"/>
              <a:ea typeface="Arial"/>
              <a:cs typeface="Arial"/>
              <a:sym typeface="Arial"/>
            </a:endParaRPr>
          </a:p>
          <a:p>
            <a:pPr indent="0" lvl="0" marL="0" rtl="0" algn="l">
              <a:lnSpc>
                <a:spcPct val="90000"/>
              </a:lnSpc>
              <a:spcBef>
                <a:spcPts val="1000"/>
              </a:spcBef>
              <a:spcAft>
                <a:spcPts val="0"/>
              </a:spcAft>
              <a:buClr>
                <a:schemeClr val="dk1"/>
              </a:buClr>
              <a:buSzPts val="2800"/>
              <a:buNone/>
            </a:pPr>
            <a:r>
              <a:t/>
            </a:r>
            <a:endParaRPr/>
          </a:p>
        </p:txBody>
      </p:sp>
      <p:sp>
        <p:nvSpPr>
          <p:cNvPr id="373" name="Google Shape;373;g8a52106081_0_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374" name="Google Shape;374;g8a52106081_0_79"/>
          <p:cNvSpPr txBox="1"/>
          <p:nvPr/>
        </p:nvSpPr>
        <p:spPr>
          <a:xfrm>
            <a:off x="1413275" y="1351675"/>
            <a:ext cx="9940500" cy="491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FR" sz="1500">
                <a:solidFill>
                  <a:schemeClr val="dk1"/>
                </a:solidFill>
              </a:rPr>
              <a:t>Trois fichiers pour une requête des tweets contenant le mot “coronavirus” :</a:t>
            </a:r>
            <a:endParaRPr b="1" sz="1500">
              <a:solidFill>
                <a:schemeClr val="dk1"/>
              </a:solidFill>
            </a:endParaRPr>
          </a:p>
          <a:p>
            <a:pPr indent="0" lvl="0" marL="0" rtl="0" algn="l">
              <a:lnSpc>
                <a:spcPct val="115000"/>
              </a:lnSpc>
              <a:spcBef>
                <a:spcPts val="0"/>
              </a:spcBef>
              <a:spcAft>
                <a:spcPts val="0"/>
              </a:spcAft>
              <a:buNone/>
            </a:pPr>
            <a:r>
              <a:t/>
            </a:r>
            <a:endParaRPr sz="1500">
              <a:solidFill>
                <a:schemeClr val="dk1"/>
              </a:solidFill>
              <a:highlight>
                <a:srgbClr val="FFFF00"/>
              </a:highlight>
            </a:endParaRPr>
          </a:p>
          <a:p>
            <a:pPr indent="-323850" lvl="0" marL="457200" rtl="0" algn="l">
              <a:spcBef>
                <a:spcPts val="0"/>
              </a:spcBef>
              <a:spcAft>
                <a:spcPts val="0"/>
              </a:spcAft>
              <a:buClr>
                <a:schemeClr val="dk1"/>
              </a:buClr>
              <a:buSzPts val="1500"/>
              <a:buChar char="-"/>
            </a:pPr>
            <a:r>
              <a:rPr lang="fr-FR" sz="1500">
                <a:solidFill>
                  <a:schemeClr val="dk1"/>
                </a:solidFill>
              </a:rPr>
              <a:t>février : 311 202 observations</a:t>
            </a:r>
            <a:endParaRPr sz="1500">
              <a:solidFill>
                <a:schemeClr val="dk1"/>
              </a:solidFill>
            </a:endParaRPr>
          </a:p>
          <a:p>
            <a:pPr indent="0" lvl="0" marL="457200" rtl="0" algn="l">
              <a:spcBef>
                <a:spcPts val="0"/>
              </a:spcBef>
              <a:spcAft>
                <a:spcPts val="0"/>
              </a:spcAft>
              <a:buNone/>
            </a:pPr>
            <a:r>
              <a:t/>
            </a:r>
            <a:endParaRPr sz="1500">
              <a:solidFill>
                <a:schemeClr val="dk1"/>
              </a:solidFill>
            </a:endParaRPr>
          </a:p>
          <a:p>
            <a:pPr indent="-323850" lvl="1" marL="914400" rtl="0" algn="l">
              <a:spcBef>
                <a:spcPts val="0"/>
              </a:spcBef>
              <a:spcAft>
                <a:spcPts val="0"/>
              </a:spcAft>
              <a:buClr>
                <a:schemeClr val="dk1"/>
              </a:buClr>
              <a:buSzPts val="1500"/>
              <a:buChar char="-"/>
            </a:pPr>
            <a:r>
              <a:rPr lang="fr-FR" sz="1500">
                <a:solidFill>
                  <a:schemeClr val="dk1"/>
                </a:solidFill>
              </a:rPr>
              <a:t>après réduction : 11 150 observations</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323850" lvl="0" marL="457200" rtl="0" algn="l">
              <a:spcBef>
                <a:spcPts val="0"/>
              </a:spcBef>
              <a:spcAft>
                <a:spcPts val="0"/>
              </a:spcAft>
              <a:buClr>
                <a:schemeClr val="dk1"/>
              </a:buClr>
              <a:buSzPts val="1500"/>
              <a:buChar char="-"/>
            </a:pPr>
            <a:r>
              <a:rPr lang="fr-FR" sz="1500">
                <a:solidFill>
                  <a:schemeClr val="dk1"/>
                </a:solidFill>
              </a:rPr>
              <a:t>mars : 905 139 observations</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323850" lvl="1" marL="914400" rtl="0" algn="l">
              <a:lnSpc>
                <a:spcPct val="115000"/>
              </a:lnSpc>
              <a:spcBef>
                <a:spcPts val="0"/>
              </a:spcBef>
              <a:spcAft>
                <a:spcPts val="0"/>
              </a:spcAft>
              <a:buClr>
                <a:schemeClr val="dk1"/>
              </a:buClr>
              <a:buSzPts val="1500"/>
              <a:buChar char="-"/>
            </a:pPr>
            <a:r>
              <a:rPr lang="fr-FR" sz="1500">
                <a:solidFill>
                  <a:schemeClr val="dk1"/>
                </a:solidFill>
              </a:rPr>
              <a:t>après réduction : 107 641 observations</a:t>
            </a:r>
            <a:endParaRPr sz="1500">
              <a:solidFill>
                <a:schemeClr val="dk1"/>
              </a:solidFill>
            </a:endParaRPr>
          </a:p>
          <a:p>
            <a:pPr indent="0" lvl="0" marL="457200" rtl="0" algn="l">
              <a:spcBef>
                <a:spcPts val="0"/>
              </a:spcBef>
              <a:spcAft>
                <a:spcPts val="0"/>
              </a:spcAft>
              <a:buNone/>
            </a:pPr>
            <a:r>
              <a:t/>
            </a:r>
            <a:endParaRPr sz="1500">
              <a:solidFill>
                <a:schemeClr val="dk1"/>
              </a:solidFill>
            </a:endParaRPr>
          </a:p>
          <a:p>
            <a:pPr indent="-323850" lvl="0" marL="457200" rtl="0" algn="l">
              <a:spcBef>
                <a:spcPts val="0"/>
              </a:spcBef>
              <a:spcAft>
                <a:spcPts val="0"/>
              </a:spcAft>
              <a:buClr>
                <a:schemeClr val="dk1"/>
              </a:buClr>
              <a:buSzPts val="1500"/>
              <a:buChar char="-"/>
            </a:pPr>
            <a:r>
              <a:rPr lang="fr-FR" sz="1500">
                <a:solidFill>
                  <a:schemeClr val="dk1"/>
                </a:solidFill>
              </a:rPr>
              <a:t>avril : 1 289 212 observations</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323850" lvl="1" marL="914400" rtl="0" algn="l">
              <a:lnSpc>
                <a:spcPct val="115000"/>
              </a:lnSpc>
              <a:spcBef>
                <a:spcPts val="0"/>
              </a:spcBef>
              <a:spcAft>
                <a:spcPts val="0"/>
              </a:spcAft>
              <a:buClr>
                <a:schemeClr val="dk1"/>
              </a:buClr>
              <a:buSzPts val="1500"/>
              <a:buChar char="-"/>
            </a:pPr>
            <a:r>
              <a:rPr lang="fr-FR" sz="1500">
                <a:solidFill>
                  <a:schemeClr val="dk1"/>
                </a:solidFill>
              </a:rPr>
              <a:t>après réduction : 65 567 observations</a:t>
            </a:r>
            <a:endParaRPr sz="15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b="1" lang="fr-FR" sz="1500">
                <a:solidFill>
                  <a:schemeClr val="dk1"/>
                </a:solidFill>
              </a:rPr>
              <a:t>Un fichier pour une requête des tweets contenant les mots “coronavirus” ou “covid-19” ou “covid19” :</a:t>
            </a:r>
            <a:endParaRPr b="1" sz="1500">
              <a:solidFill>
                <a:schemeClr val="dk1"/>
              </a:solidFill>
            </a:endParaRPr>
          </a:p>
          <a:p>
            <a:pPr indent="0" lvl="0" marL="0" rtl="0" algn="l">
              <a:spcBef>
                <a:spcPts val="0"/>
              </a:spcBef>
              <a:spcAft>
                <a:spcPts val="0"/>
              </a:spcAft>
              <a:buNone/>
            </a:pPr>
            <a:r>
              <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fr-FR" sz="1500">
                <a:solidFill>
                  <a:schemeClr val="dk1"/>
                </a:solidFill>
              </a:rPr>
              <a:t>mai : 357 389 observations</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323850" lvl="1" marL="914400" rtl="0" algn="l">
              <a:lnSpc>
                <a:spcPct val="115000"/>
              </a:lnSpc>
              <a:spcBef>
                <a:spcPts val="0"/>
              </a:spcBef>
              <a:spcAft>
                <a:spcPts val="0"/>
              </a:spcAft>
              <a:buClr>
                <a:schemeClr val="dk1"/>
              </a:buClr>
              <a:buSzPts val="1500"/>
              <a:buChar char="-"/>
            </a:pPr>
            <a:r>
              <a:rPr lang="fr-FR" sz="1500">
                <a:solidFill>
                  <a:schemeClr val="dk1"/>
                </a:solidFill>
              </a:rPr>
              <a:t>après réduction : 65 906 observations</a:t>
            </a:r>
            <a:endParaRPr sz="2800">
              <a:solidFill>
                <a:schemeClr val="dk1"/>
              </a:solidFill>
              <a:highlight>
                <a:srgbClr val="FFFFFF"/>
              </a:highlight>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g8a52106081_0_179"/>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fr-FR" sz="3600"/>
              <a:t>Les tweets le plus retweetés du mois de février : 1/3</a:t>
            </a:r>
            <a:endParaRPr/>
          </a:p>
        </p:txBody>
      </p:sp>
      <p:sp>
        <p:nvSpPr>
          <p:cNvPr id="381" name="Google Shape;381;g8a52106081_0_1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382" name="Google Shape;382;g8a52106081_0_179"/>
          <p:cNvSpPr txBox="1"/>
          <p:nvPr/>
        </p:nvSpPr>
        <p:spPr>
          <a:xfrm>
            <a:off x="668825" y="6442250"/>
            <a:ext cx="30000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retweets_count = 1364.0</a:t>
            </a:r>
            <a:endParaRPr b="1" i="0" sz="1900" u="none" cap="none" strike="noStrike">
              <a:solidFill>
                <a:srgbClr val="000000"/>
              </a:solidFill>
              <a:latin typeface="Arial"/>
              <a:ea typeface="Arial"/>
              <a:cs typeface="Arial"/>
              <a:sym typeface="Arial"/>
            </a:endParaRPr>
          </a:p>
        </p:txBody>
      </p:sp>
      <p:pic>
        <p:nvPicPr>
          <p:cNvPr id="383" name="Google Shape;383;g8a52106081_0_179"/>
          <p:cNvPicPr preferRelativeResize="0"/>
          <p:nvPr/>
        </p:nvPicPr>
        <p:blipFill rotWithShape="1">
          <a:blip r:embed="rId3">
            <a:alphaModFix/>
          </a:blip>
          <a:srcRect b="0" l="0" r="0" t="0"/>
          <a:stretch/>
        </p:blipFill>
        <p:spPr>
          <a:xfrm>
            <a:off x="458950" y="1574500"/>
            <a:ext cx="5272375" cy="3675500"/>
          </a:xfrm>
          <a:prstGeom prst="rect">
            <a:avLst/>
          </a:prstGeom>
          <a:noFill/>
          <a:ln>
            <a:noFill/>
          </a:ln>
        </p:spPr>
      </p:pic>
      <p:pic>
        <p:nvPicPr>
          <p:cNvPr id="384" name="Google Shape;384;g8a52106081_0_179"/>
          <p:cNvPicPr preferRelativeResize="0"/>
          <p:nvPr/>
        </p:nvPicPr>
        <p:blipFill rotWithShape="1">
          <a:blip r:embed="rId4">
            <a:alphaModFix/>
          </a:blip>
          <a:srcRect b="0" l="0" r="0" t="0"/>
          <a:stretch/>
        </p:blipFill>
        <p:spPr>
          <a:xfrm>
            <a:off x="5809550" y="3340173"/>
            <a:ext cx="2717876" cy="3360900"/>
          </a:xfrm>
          <a:prstGeom prst="rect">
            <a:avLst/>
          </a:prstGeom>
          <a:noFill/>
          <a:ln>
            <a:noFill/>
          </a:ln>
        </p:spPr>
      </p:pic>
      <p:pic>
        <p:nvPicPr>
          <p:cNvPr id="385" name="Google Shape;385;g8a52106081_0_179"/>
          <p:cNvPicPr preferRelativeResize="0"/>
          <p:nvPr/>
        </p:nvPicPr>
        <p:blipFill rotWithShape="1">
          <a:blip r:embed="rId5">
            <a:alphaModFix/>
          </a:blip>
          <a:srcRect b="0" l="0" r="0" t="0"/>
          <a:stretch/>
        </p:blipFill>
        <p:spPr>
          <a:xfrm>
            <a:off x="7328251" y="1143700"/>
            <a:ext cx="3359775" cy="2268658"/>
          </a:xfrm>
          <a:prstGeom prst="rect">
            <a:avLst/>
          </a:prstGeom>
          <a:noFill/>
          <a:ln>
            <a:noFill/>
          </a:ln>
        </p:spPr>
      </p:pic>
      <p:sp>
        <p:nvSpPr>
          <p:cNvPr id="386" name="Google Shape;386;g8a52106081_0_179"/>
          <p:cNvSpPr/>
          <p:nvPr/>
        </p:nvSpPr>
        <p:spPr>
          <a:xfrm>
            <a:off x="-4013625" y="5937900"/>
            <a:ext cx="2872200" cy="242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g8a52106081_0_179"/>
          <p:cNvSpPr/>
          <p:nvPr/>
        </p:nvSpPr>
        <p:spPr>
          <a:xfrm>
            <a:off x="6200850" y="5756775"/>
            <a:ext cx="2227200" cy="445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g8a52106081_0_179"/>
          <p:cNvSpPr txBox="1"/>
          <p:nvPr/>
        </p:nvSpPr>
        <p:spPr>
          <a:xfrm>
            <a:off x="583625" y="5559475"/>
            <a:ext cx="3795600" cy="793500"/>
          </a:xfrm>
          <a:prstGeom prst="rect">
            <a:avLst/>
          </a:prstGeom>
          <a:noFill/>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fr-FR">
                <a:latin typeface="Calibri"/>
                <a:ea typeface="Calibri"/>
                <a:cs typeface="Calibri"/>
                <a:sym typeface="Calibri"/>
              </a:rPr>
              <a:t>C</a:t>
            </a:r>
            <a:r>
              <a:rPr b="0" i="0" lang="fr-FR" sz="1400" u="none" cap="none" strike="noStrike">
                <a:solidFill>
                  <a:srgbClr val="000000"/>
                </a:solidFill>
                <a:latin typeface="Calibri"/>
                <a:ea typeface="Calibri"/>
                <a:cs typeface="Calibri"/>
                <a:sym typeface="Calibri"/>
              </a:rPr>
              <a:t>ritique politique ⇒ A. Buzyn, ex</a:t>
            </a:r>
            <a:r>
              <a:rPr lang="fr-FR">
                <a:latin typeface="Calibri"/>
                <a:ea typeface="Calibri"/>
                <a:cs typeface="Calibri"/>
                <a:sym typeface="Calibri"/>
              </a:rPr>
              <a:t>-</a:t>
            </a:r>
            <a:r>
              <a:rPr b="0" i="0" lang="fr-FR" sz="1400" u="none" cap="none" strike="noStrike">
                <a:solidFill>
                  <a:srgbClr val="000000"/>
                </a:solidFill>
                <a:latin typeface="Calibri"/>
                <a:ea typeface="Calibri"/>
                <a:cs typeface="Calibri"/>
                <a:sym typeface="Calibri"/>
              </a:rPr>
              <a:t>ministre de la Santé accusée d’avoir quitté son poste en pleine crise sanitaire</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g8a52106081_0_185"/>
          <p:cNvSpPr txBox="1"/>
          <p:nvPr>
            <p:ph type="title"/>
          </p:nvPr>
        </p:nvSpPr>
        <p:spPr>
          <a:xfrm>
            <a:off x="838200" y="-2229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fr-FR" sz="3600"/>
              <a:t>Les tweets le plus retweetés du mois de février : 2/3</a:t>
            </a:r>
            <a:endParaRPr/>
          </a:p>
        </p:txBody>
      </p:sp>
      <p:sp>
        <p:nvSpPr>
          <p:cNvPr id="395" name="Google Shape;395;g8a52106081_0_1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396" name="Google Shape;396;g8a52106081_0_185"/>
          <p:cNvSpPr txBox="1"/>
          <p:nvPr/>
        </p:nvSpPr>
        <p:spPr>
          <a:xfrm>
            <a:off x="668825" y="6442250"/>
            <a:ext cx="30000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retweets_count = 1188.0</a:t>
            </a:r>
            <a:endParaRPr b="1" i="0" sz="1900" u="none" cap="none" strike="noStrike">
              <a:solidFill>
                <a:srgbClr val="000000"/>
              </a:solidFill>
              <a:latin typeface="Arial"/>
              <a:ea typeface="Arial"/>
              <a:cs typeface="Arial"/>
              <a:sym typeface="Arial"/>
            </a:endParaRPr>
          </a:p>
        </p:txBody>
      </p:sp>
      <p:pic>
        <p:nvPicPr>
          <p:cNvPr id="397" name="Google Shape;397;g8a52106081_0_185"/>
          <p:cNvPicPr preferRelativeResize="0"/>
          <p:nvPr/>
        </p:nvPicPr>
        <p:blipFill rotWithShape="1">
          <a:blip r:embed="rId3">
            <a:alphaModFix/>
          </a:blip>
          <a:srcRect b="0" l="0" r="0" t="0"/>
          <a:stretch/>
        </p:blipFill>
        <p:spPr>
          <a:xfrm>
            <a:off x="68800" y="1645300"/>
            <a:ext cx="5427399" cy="3217550"/>
          </a:xfrm>
          <a:prstGeom prst="rect">
            <a:avLst/>
          </a:prstGeom>
          <a:noFill/>
          <a:ln>
            <a:noFill/>
          </a:ln>
        </p:spPr>
      </p:pic>
      <p:pic>
        <p:nvPicPr>
          <p:cNvPr id="398" name="Google Shape;398;g8a52106081_0_185"/>
          <p:cNvPicPr preferRelativeResize="0"/>
          <p:nvPr/>
        </p:nvPicPr>
        <p:blipFill rotWithShape="1">
          <a:blip r:embed="rId4">
            <a:alphaModFix/>
          </a:blip>
          <a:srcRect b="0" l="0" r="0" t="0"/>
          <a:stretch/>
        </p:blipFill>
        <p:spPr>
          <a:xfrm>
            <a:off x="5188775" y="2856400"/>
            <a:ext cx="3452824" cy="3863124"/>
          </a:xfrm>
          <a:prstGeom prst="rect">
            <a:avLst/>
          </a:prstGeom>
          <a:noFill/>
          <a:ln>
            <a:noFill/>
          </a:ln>
        </p:spPr>
      </p:pic>
      <p:pic>
        <p:nvPicPr>
          <p:cNvPr id="399" name="Google Shape;399;g8a52106081_0_185"/>
          <p:cNvPicPr preferRelativeResize="0"/>
          <p:nvPr/>
        </p:nvPicPr>
        <p:blipFill rotWithShape="1">
          <a:blip r:embed="rId5">
            <a:alphaModFix/>
          </a:blip>
          <a:srcRect b="0" l="0" r="0" t="0"/>
          <a:stretch/>
        </p:blipFill>
        <p:spPr>
          <a:xfrm>
            <a:off x="8863675" y="2856400"/>
            <a:ext cx="3175051" cy="3604350"/>
          </a:xfrm>
          <a:prstGeom prst="rect">
            <a:avLst/>
          </a:prstGeom>
          <a:noFill/>
          <a:ln>
            <a:noFill/>
          </a:ln>
        </p:spPr>
      </p:pic>
      <p:pic>
        <p:nvPicPr>
          <p:cNvPr id="400" name="Google Shape;400;g8a52106081_0_185"/>
          <p:cNvPicPr preferRelativeResize="0"/>
          <p:nvPr/>
        </p:nvPicPr>
        <p:blipFill rotWithShape="1">
          <a:blip r:embed="rId6">
            <a:alphaModFix/>
          </a:blip>
          <a:srcRect b="0" l="0" r="0" t="0"/>
          <a:stretch/>
        </p:blipFill>
        <p:spPr>
          <a:xfrm>
            <a:off x="7436325" y="897034"/>
            <a:ext cx="3000000" cy="1959366"/>
          </a:xfrm>
          <a:prstGeom prst="rect">
            <a:avLst/>
          </a:prstGeom>
          <a:noFill/>
          <a:ln>
            <a:noFill/>
          </a:ln>
        </p:spPr>
      </p:pic>
      <p:sp>
        <p:nvSpPr>
          <p:cNvPr id="401" name="Google Shape;401;g8a52106081_0_185"/>
          <p:cNvSpPr/>
          <p:nvPr/>
        </p:nvSpPr>
        <p:spPr>
          <a:xfrm>
            <a:off x="5358625" y="2856400"/>
            <a:ext cx="3174900" cy="1077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g8a52106081_0_185"/>
          <p:cNvSpPr txBox="1"/>
          <p:nvPr/>
        </p:nvSpPr>
        <p:spPr>
          <a:xfrm>
            <a:off x="517575" y="5229350"/>
            <a:ext cx="4209600" cy="1212900"/>
          </a:xfrm>
          <a:prstGeom prst="rect">
            <a:avLst/>
          </a:prstGeom>
          <a:noFill/>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50"/>
              <a:buFont typeface="Arial"/>
              <a:buNone/>
            </a:pPr>
            <a:r>
              <a:rPr b="0" i="0" lang="fr-FR" sz="1350" u="none" cap="none" strike="noStrike">
                <a:solidFill>
                  <a:srgbClr val="383F4E"/>
                </a:solidFill>
                <a:highlight>
                  <a:srgbClr val="FFFFFF"/>
                </a:highlight>
                <a:latin typeface="Georgia"/>
                <a:ea typeface="Georgia"/>
                <a:cs typeface="Georgia"/>
                <a:sym typeface="Georgia"/>
              </a:rPr>
              <a:t> F</a:t>
            </a:r>
            <a:r>
              <a:rPr b="0" i="0" lang="fr-FR" sz="1050" u="none" cap="none" strike="noStrike">
                <a:solidFill>
                  <a:srgbClr val="383F4E"/>
                </a:solidFill>
                <a:highlight>
                  <a:srgbClr val="FFFFFF"/>
                </a:highlight>
                <a:latin typeface="Georgia"/>
                <a:ea typeface="Georgia"/>
                <a:cs typeface="Georgia"/>
                <a:sym typeface="Georgia"/>
              </a:rPr>
              <a:t>orte critique politique : 49-3 loi sur la réforme du code du travail</a:t>
            </a:r>
            <a:endParaRPr b="0" i="0" sz="1050" u="none" cap="none" strike="noStrike">
              <a:solidFill>
                <a:srgbClr val="383F4E"/>
              </a:solidFill>
              <a:highlight>
                <a:srgbClr val="FFFFFF"/>
              </a:highlight>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383F4E"/>
              </a:solidFill>
              <a:highlight>
                <a:srgbClr val="FFFFFF"/>
              </a:highlight>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050"/>
              <a:buFont typeface="Arial"/>
              <a:buNone/>
            </a:pPr>
            <a:r>
              <a:rPr b="0" i="0" lang="fr-FR" sz="1050" u="none" cap="none" strike="noStrike">
                <a:solidFill>
                  <a:srgbClr val="383F4E"/>
                </a:solidFill>
                <a:highlight>
                  <a:srgbClr val="FFFFFF"/>
                </a:highlight>
                <a:latin typeface="Georgia"/>
                <a:ea typeface="Georgia"/>
                <a:cs typeface="Georgia"/>
                <a:sym typeface="Georgia"/>
              </a:rPr>
              <a:t>L’article 49.3 fait partie du « </a:t>
            </a:r>
            <a:r>
              <a:rPr b="0" i="0" lang="fr-FR" sz="1050" u="none" cap="none" strike="noStrike">
                <a:solidFill>
                  <a:schemeClr val="hlink"/>
                </a:solidFill>
                <a:uFill>
                  <a:noFill/>
                </a:uFill>
                <a:latin typeface="Georgia"/>
                <a:ea typeface="Georgia"/>
                <a:cs typeface="Georgia"/>
                <a:sym typeface="Georgia"/>
                <a:hlinkClick r:id="rId7"/>
              </a:rPr>
              <a:t>Titre V </a:t>
            </a:r>
            <a:r>
              <a:rPr b="0" i="0" lang="fr-FR" sz="1050" u="none" cap="none" strike="noStrike">
                <a:solidFill>
                  <a:srgbClr val="383F4E"/>
                </a:solidFill>
                <a:highlight>
                  <a:srgbClr val="FFFFFF"/>
                </a:highlight>
                <a:latin typeface="Georgia"/>
                <a:ea typeface="Georgia"/>
                <a:cs typeface="Georgia"/>
                <a:sym typeface="Georgia"/>
              </a:rPr>
              <a:t>» de la Constitution de 1958. Ce chapitre, qui s’étend des articles 34 à 51, met en place un ensemble de dispositions censées réguler les</a:t>
            </a:r>
            <a:r>
              <a:rPr b="0" i="1" lang="fr-FR" sz="1050" u="none" cap="none" strike="noStrike">
                <a:solidFill>
                  <a:srgbClr val="383F4E"/>
                </a:solidFill>
                <a:latin typeface="Georgia"/>
                <a:ea typeface="Georgia"/>
                <a:cs typeface="Georgia"/>
                <a:sym typeface="Georgia"/>
              </a:rPr>
              <a:t> « rapports entre le Parlement et le gouvernement »</a:t>
            </a:r>
            <a:endParaRPr b="0" i="0" sz="1050" u="none" cap="none" strike="noStrike">
              <a:solidFill>
                <a:srgbClr val="383F4E"/>
              </a:solidFill>
              <a:highlight>
                <a:srgbClr val="FFFFFF"/>
              </a:highlight>
              <a:latin typeface="Georgia"/>
              <a:ea typeface="Georgia"/>
              <a:cs typeface="Georgia"/>
              <a:sym typeface="Georgia"/>
            </a:endParaRPr>
          </a:p>
        </p:txBody>
      </p:sp>
      <p:sp>
        <p:nvSpPr>
          <p:cNvPr id="403" name="Google Shape;403;g8a52106081_0_185"/>
          <p:cNvSpPr/>
          <p:nvPr/>
        </p:nvSpPr>
        <p:spPr>
          <a:xfrm>
            <a:off x="9017100" y="3445875"/>
            <a:ext cx="2783700" cy="556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g8a52106081_0_185"/>
          <p:cNvSpPr/>
          <p:nvPr/>
        </p:nvSpPr>
        <p:spPr>
          <a:xfrm>
            <a:off x="9017100" y="5903950"/>
            <a:ext cx="2783700" cy="556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g8a52106081_0_185"/>
          <p:cNvSpPr/>
          <p:nvPr/>
        </p:nvSpPr>
        <p:spPr>
          <a:xfrm>
            <a:off x="5403575" y="5827750"/>
            <a:ext cx="3174900" cy="758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g8a52106081_0_191"/>
          <p:cNvSpPr txBox="1"/>
          <p:nvPr>
            <p:ph type="title"/>
          </p:nvPr>
        </p:nvSpPr>
        <p:spPr>
          <a:xfrm>
            <a:off x="455650" y="-87876"/>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fr-FR" sz="3600"/>
              <a:t>Les tweets le plus retweetés du mois de février : 3/3</a:t>
            </a:r>
            <a:endParaRPr/>
          </a:p>
        </p:txBody>
      </p:sp>
      <p:sp>
        <p:nvSpPr>
          <p:cNvPr id="412" name="Google Shape;412;g8a52106081_0_1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413" name="Google Shape;413;g8a52106081_0_191"/>
          <p:cNvSpPr txBox="1"/>
          <p:nvPr/>
        </p:nvSpPr>
        <p:spPr>
          <a:xfrm>
            <a:off x="668825" y="6442250"/>
            <a:ext cx="30000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retweets_count = 998.0</a:t>
            </a:r>
            <a:endParaRPr b="1" i="0" sz="1900" u="none" cap="none" strike="noStrike">
              <a:solidFill>
                <a:srgbClr val="000000"/>
              </a:solidFill>
              <a:latin typeface="Arial"/>
              <a:ea typeface="Arial"/>
              <a:cs typeface="Arial"/>
              <a:sym typeface="Arial"/>
            </a:endParaRPr>
          </a:p>
        </p:txBody>
      </p:sp>
      <p:pic>
        <p:nvPicPr>
          <p:cNvPr id="414" name="Google Shape;414;g8a52106081_0_191"/>
          <p:cNvPicPr preferRelativeResize="0"/>
          <p:nvPr/>
        </p:nvPicPr>
        <p:blipFill rotWithShape="1">
          <a:blip r:embed="rId3">
            <a:alphaModFix/>
          </a:blip>
          <a:srcRect b="0" l="0" r="0" t="0"/>
          <a:stretch/>
        </p:blipFill>
        <p:spPr>
          <a:xfrm>
            <a:off x="303250" y="2240825"/>
            <a:ext cx="5912301" cy="3040050"/>
          </a:xfrm>
          <a:prstGeom prst="rect">
            <a:avLst/>
          </a:prstGeom>
          <a:noFill/>
          <a:ln>
            <a:noFill/>
          </a:ln>
        </p:spPr>
      </p:pic>
      <p:pic>
        <p:nvPicPr>
          <p:cNvPr id="415" name="Google Shape;415;g8a52106081_0_191"/>
          <p:cNvPicPr preferRelativeResize="0"/>
          <p:nvPr/>
        </p:nvPicPr>
        <p:blipFill rotWithShape="1">
          <a:blip r:embed="rId4">
            <a:alphaModFix/>
          </a:blip>
          <a:srcRect b="0" l="0" r="0" t="0"/>
          <a:stretch/>
        </p:blipFill>
        <p:spPr>
          <a:xfrm>
            <a:off x="6326200" y="3385900"/>
            <a:ext cx="2772524" cy="3376726"/>
          </a:xfrm>
          <a:prstGeom prst="rect">
            <a:avLst/>
          </a:prstGeom>
          <a:noFill/>
          <a:ln>
            <a:noFill/>
          </a:ln>
        </p:spPr>
      </p:pic>
      <p:pic>
        <p:nvPicPr>
          <p:cNvPr id="416" name="Google Shape;416;g8a52106081_0_191"/>
          <p:cNvPicPr preferRelativeResize="0"/>
          <p:nvPr/>
        </p:nvPicPr>
        <p:blipFill rotWithShape="1">
          <a:blip r:embed="rId5">
            <a:alphaModFix/>
          </a:blip>
          <a:srcRect b="0" l="0" r="0" t="0"/>
          <a:stretch/>
        </p:blipFill>
        <p:spPr>
          <a:xfrm>
            <a:off x="7621750" y="1077350"/>
            <a:ext cx="3469474" cy="2238875"/>
          </a:xfrm>
          <a:prstGeom prst="rect">
            <a:avLst/>
          </a:prstGeom>
          <a:noFill/>
          <a:ln>
            <a:noFill/>
          </a:ln>
        </p:spPr>
      </p:pic>
      <p:pic>
        <p:nvPicPr>
          <p:cNvPr id="417" name="Google Shape;417;g8a52106081_0_191"/>
          <p:cNvPicPr preferRelativeResize="0"/>
          <p:nvPr/>
        </p:nvPicPr>
        <p:blipFill rotWithShape="1">
          <a:blip r:embed="rId6">
            <a:alphaModFix/>
          </a:blip>
          <a:srcRect b="0" l="0" r="0" t="0"/>
          <a:stretch/>
        </p:blipFill>
        <p:spPr>
          <a:xfrm>
            <a:off x="9098725" y="3385899"/>
            <a:ext cx="2972511" cy="3376725"/>
          </a:xfrm>
          <a:prstGeom prst="rect">
            <a:avLst/>
          </a:prstGeom>
          <a:noFill/>
          <a:ln>
            <a:noFill/>
          </a:ln>
        </p:spPr>
      </p:pic>
      <p:sp>
        <p:nvSpPr>
          <p:cNvPr id="418" name="Google Shape;418;g8a52106081_0_191"/>
          <p:cNvSpPr/>
          <p:nvPr/>
        </p:nvSpPr>
        <p:spPr>
          <a:xfrm>
            <a:off x="455650" y="4128350"/>
            <a:ext cx="4861200" cy="445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8a52106081_0_191"/>
          <p:cNvSpPr/>
          <p:nvPr/>
        </p:nvSpPr>
        <p:spPr>
          <a:xfrm>
            <a:off x="6705600" y="5189400"/>
            <a:ext cx="2317800" cy="445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g8a52106081_0_191"/>
          <p:cNvSpPr/>
          <p:nvPr/>
        </p:nvSpPr>
        <p:spPr>
          <a:xfrm>
            <a:off x="6705600" y="5772875"/>
            <a:ext cx="2317800" cy="445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g8a52106081_0_0"/>
          <p:cNvSpPr txBox="1"/>
          <p:nvPr>
            <p:ph type="title"/>
          </p:nvPr>
        </p:nvSpPr>
        <p:spPr>
          <a:xfrm>
            <a:off x="758725" y="-2854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fr-FR" sz="3600"/>
              <a:t>Les tweets le plus retweetés du mois de mars : 1/3</a:t>
            </a:r>
            <a:endParaRPr sz="3600"/>
          </a:p>
        </p:txBody>
      </p:sp>
      <p:sp>
        <p:nvSpPr>
          <p:cNvPr id="427" name="Google Shape;427;g8a52106081_0_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pic>
        <p:nvPicPr>
          <p:cNvPr id="428" name="Google Shape;428;g8a52106081_0_0"/>
          <p:cNvPicPr preferRelativeResize="0"/>
          <p:nvPr/>
        </p:nvPicPr>
        <p:blipFill rotWithShape="1">
          <a:blip r:embed="rId3">
            <a:alphaModFix/>
          </a:blip>
          <a:srcRect b="0" l="0" r="0" t="0"/>
          <a:stretch/>
        </p:blipFill>
        <p:spPr>
          <a:xfrm>
            <a:off x="939874" y="1281900"/>
            <a:ext cx="4173800" cy="5160349"/>
          </a:xfrm>
          <a:prstGeom prst="rect">
            <a:avLst/>
          </a:prstGeom>
          <a:noFill/>
          <a:ln>
            <a:noFill/>
          </a:ln>
        </p:spPr>
      </p:pic>
      <p:sp>
        <p:nvSpPr>
          <p:cNvPr id="429" name="Google Shape;429;g8a52106081_0_0"/>
          <p:cNvSpPr txBox="1"/>
          <p:nvPr/>
        </p:nvSpPr>
        <p:spPr>
          <a:xfrm>
            <a:off x="668825" y="6442250"/>
            <a:ext cx="30000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retweets_count = 5371.0</a:t>
            </a:r>
            <a:endParaRPr b="1" i="0" sz="1900" u="none" cap="none" strike="noStrike">
              <a:solidFill>
                <a:srgbClr val="000000"/>
              </a:solidFill>
              <a:latin typeface="Arial"/>
              <a:ea typeface="Arial"/>
              <a:cs typeface="Arial"/>
              <a:sym typeface="Arial"/>
            </a:endParaRPr>
          </a:p>
        </p:txBody>
      </p:sp>
      <p:pic>
        <p:nvPicPr>
          <p:cNvPr id="430" name="Google Shape;430;g8a52106081_0_0"/>
          <p:cNvPicPr preferRelativeResize="0"/>
          <p:nvPr/>
        </p:nvPicPr>
        <p:blipFill rotWithShape="1">
          <a:blip r:embed="rId4">
            <a:alphaModFix/>
          </a:blip>
          <a:srcRect b="0" l="0" r="0" t="0"/>
          <a:stretch/>
        </p:blipFill>
        <p:spPr>
          <a:xfrm>
            <a:off x="5767699" y="3710775"/>
            <a:ext cx="2355674" cy="3077526"/>
          </a:xfrm>
          <a:prstGeom prst="rect">
            <a:avLst/>
          </a:prstGeom>
          <a:noFill/>
          <a:ln>
            <a:noFill/>
          </a:ln>
        </p:spPr>
      </p:pic>
      <p:pic>
        <p:nvPicPr>
          <p:cNvPr id="431" name="Google Shape;431;g8a52106081_0_0"/>
          <p:cNvPicPr preferRelativeResize="0"/>
          <p:nvPr/>
        </p:nvPicPr>
        <p:blipFill rotWithShape="1">
          <a:blip r:embed="rId5">
            <a:alphaModFix/>
          </a:blip>
          <a:srcRect b="0" l="0" r="0" t="0"/>
          <a:stretch/>
        </p:blipFill>
        <p:spPr>
          <a:xfrm>
            <a:off x="8303650" y="3752162"/>
            <a:ext cx="2295883" cy="2994799"/>
          </a:xfrm>
          <a:prstGeom prst="rect">
            <a:avLst/>
          </a:prstGeom>
          <a:noFill/>
          <a:ln>
            <a:noFill/>
          </a:ln>
        </p:spPr>
      </p:pic>
      <p:pic>
        <p:nvPicPr>
          <p:cNvPr id="432" name="Google Shape;432;g8a52106081_0_0"/>
          <p:cNvPicPr preferRelativeResize="0"/>
          <p:nvPr/>
        </p:nvPicPr>
        <p:blipFill rotWithShape="1">
          <a:blip r:embed="rId6">
            <a:alphaModFix/>
          </a:blip>
          <a:srcRect b="0" l="0" r="0" t="0"/>
          <a:stretch/>
        </p:blipFill>
        <p:spPr>
          <a:xfrm>
            <a:off x="6242272" y="959250"/>
            <a:ext cx="3904925" cy="2792900"/>
          </a:xfrm>
          <a:prstGeom prst="rect">
            <a:avLst/>
          </a:prstGeom>
          <a:noFill/>
          <a:ln>
            <a:noFill/>
          </a:ln>
        </p:spPr>
      </p:pic>
      <p:sp>
        <p:nvSpPr>
          <p:cNvPr id="433" name="Google Shape;433;g8a52106081_0_0"/>
          <p:cNvSpPr/>
          <p:nvPr/>
        </p:nvSpPr>
        <p:spPr>
          <a:xfrm>
            <a:off x="8292700" y="6201575"/>
            <a:ext cx="2317800" cy="545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Google Shape;439;g8a52106081_0_14"/>
          <p:cNvSpPr txBox="1"/>
          <p:nvPr>
            <p:ph type="title"/>
          </p:nvPr>
        </p:nvSpPr>
        <p:spPr>
          <a:xfrm>
            <a:off x="758725" y="-1330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fr-FR" sz="3600"/>
              <a:t>Les tweets le plus retweetés du mois de mars : 2/3</a:t>
            </a:r>
            <a:endParaRPr sz="3600"/>
          </a:p>
        </p:txBody>
      </p:sp>
      <p:sp>
        <p:nvSpPr>
          <p:cNvPr id="440" name="Google Shape;440;g8a52106081_0_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441" name="Google Shape;441;g8a52106081_0_14"/>
          <p:cNvSpPr txBox="1"/>
          <p:nvPr/>
        </p:nvSpPr>
        <p:spPr>
          <a:xfrm>
            <a:off x="668825" y="6442250"/>
            <a:ext cx="30000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retweets_count = 4182.0</a:t>
            </a:r>
            <a:endParaRPr b="1" i="0" sz="1900" u="none" cap="none" strike="noStrike">
              <a:solidFill>
                <a:srgbClr val="000000"/>
              </a:solidFill>
              <a:latin typeface="Arial"/>
              <a:ea typeface="Arial"/>
              <a:cs typeface="Arial"/>
              <a:sym typeface="Arial"/>
            </a:endParaRPr>
          </a:p>
        </p:txBody>
      </p:sp>
      <p:pic>
        <p:nvPicPr>
          <p:cNvPr id="442" name="Google Shape;442;g8a52106081_0_14"/>
          <p:cNvPicPr preferRelativeResize="0"/>
          <p:nvPr/>
        </p:nvPicPr>
        <p:blipFill rotWithShape="1">
          <a:blip r:embed="rId3">
            <a:alphaModFix/>
          </a:blip>
          <a:srcRect b="0" l="0" r="0" t="0"/>
          <a:stretch/>
        </p:blipFill>
        <p:spPr>
          <a:xfrm>
            <a:off x="560725" y="1421225"/>
            <a:ext cx="4030925" cy="4794074"/>
          </a:xfrm>
          <a:prstGeom prst="rect">
            <a:avLst/>
          </a:prstGeom>
          <a:noFill/>
          <a:ln>
            <a:noFill/>
          </a:ln>
        </p:spPr>
      </p:pic>
      <p:pic>
        <p:nvPicPr>
          <p:cNvPr id="443" name="Google Shape;443;g8a52106081_0_14"/>
          <p:cNvPicPr preferRelativeResize="0"/>
          <p:nvPr/>
        </p:nvPicPr>
        <p:blipFill rotWithShape="1">
          <a:blip r:embed="rId4">
            <a:alphaModFix/>
          </a:blip>
          <a:srcRect b="0" l="0" r="0" t="0"/>
          <a:stretch/>
        </p:blipFill>
        <p:spPr>
          <a:xfrm>
            <a:off x="4757975" y="2186750"/>
            <a:ext cx="3000000" cy="3701611"/>
          </a:xfrm>
          <a:prstGeom prst="rect">
            <a:avLst/>
          </a:prstGeom>
          <a:noFill/>
          <a:ln>
            <a:noFill/>
          </a:ln>
        </p:spPr>
      </p:pic>
      <p:pic>
        <p:nvPicPr>
          <p:cNvPr id="444" name="Google Shape;444;g8a52106081_0_14"/>
          <p:cNvPicPr preferRelativeResize="0"/>
          <p:nvPr/>
        </p:nvPicPr>
        <p:blipFill rotWithShape="1">
          <a:blip r:embed="rId5">
            <a:alphaModFix/>
          </a:blip>
          <a:srcRect b="0" l="0" r="0" t="0"/>
          <a:stretch/>
        </p:blipFill>
        <p:spPr>
          <a:xfrm>
            <a:off x="7855500" y="1281025"/>
            <a:ext cx="3761100" cy="2467150"/>
          </a:xfrm>
          <a:prstGeom prst="rect">
            <a:avLst/>
          </a:prstGeom>
          <a:noFill/>
          <a:ln>
            <a:noFill/>
          </a:ln>
        </p:spPr>
      </p:pic>
      <p:pic>
        <p:nvPicPr>
          <p:cNvPr id="445" name="Google Shape;445;g8a52106081_0_14"/>
          <p:cNvPicPr preferRelativeResize="0"/>
          <p:nvPr/>
        </p:nvPicPr>
        <p:blipFill rotWithShape="1">
          <a:blip r:embed="rId6">
            <a:alphaModFix/>
          </a:blip>
          <a:srcRect b="0" l="0" r="0" t="0"/>
          <a:stretch/>
        </p:blipFill>
        <p:spPr>
          <a:xfrm>
            <a:off x="7855500" y="4037900"/>
            <a:ext cx="4129225" cy="2177392"/>
          </a:xfrm>
          <a:prstGeom prst="rect">
            <a:avLst/>
          </a:prstGeom>
          <a:noFill/>
          <a:ln>
            <a:noFill/>
          </a:ln>
        </p:spPr>
      </p:pic>
      <p:sp>
        <p:nvSpPr>
          <p:cNvPr id="446" name="Google Shape;446;g8a52106081_0_14"/>
          <p:cNvSpPr/>
          <p:nvPr/>
        </p:nvSpPr>
        <p:spPr>
          <a:xfrm>
            <a:off x="4757975" y="2186750"/>
            <a:ext cx="3000000" cy="1229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sp>
        <p:nvSpPr>
          <p:cNvPr id="452" name="Google Shape;452;g8a52106081_0_28"/>
          <p:cNvSpPr txBox="1"/>
          <p:nvPr>
            <p:ph type="title"/>
          </p:nvPr>
        </p:nvSpPr>
        <p:spPr>
          <a:xfrm>
            <a:off x="758725" y="-1330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fr-FR" sz="3600"/>
              <a:t>Les tweets le plus retweetés du mois de mars : 3/3</a:t>
            </a:r>
            <a:endParaRPr sz="3600"/>
          </a:p>
        </p:txBody>
      </p:sp>
      <p:sp>
        <p:nvSpPr>
          <p:cNvPr id="453" name="Google Shape;453;g8a52106081_0_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454" name="Google Shape;454;g8a52106081_0_28"/>
          <p:cNvSpPr txBox="1"/>
          <p:nvPr/>
        </p:nvSpPr>
        <p:spPr>
          <a:xfrm>
            <a:off x="668825" y="6442250"/>
            <a:ext cx="30000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retweets_count = 4172.0</a:t>
            </a:r>
            <a:endParaRPr b="1" i="0" sz="1900" u="none" cap="none" strike="noStrike">
              <a:solidFill>
                <a:srgbClr val="000000"/>
              </a:solidFill>
              <a:latin typeface="Arial"/>
              <a:ea typeface="Arial"/>
              <a:cs typeface="Arial"/>
              <a:sym typeface="Arial"/>
            </a:endParaRPr>
          </a:p>
        </p:txBody>
      </p:sp>
      <p:pic>
        <p:nvPicPr>
          <p:cNvPr id="455" name="Google Shape;455;g8a52106081_0_28"/>
          <p:cNvPicPr preferRelativeResize="0"/>
          <p:nvPr/>
        </p:nvPicPr>
        <p:blipFill rotWithShape="1">
          <a:blip r:embed="rId3">
            <a:alphaModFix/>
          </a:blip>
          <a:srcRect b="0" l="0" r="0" t="0"/>
          <a:stretch/>
        </p:blipFill>
        <p:spPr>
          <a:xfrm>
            <a:off x="282075" y="1421225"/>
            <a:ext cx="4538550" cy="4766199"/>
          </a:xfrm>
          <a:prstGeom prst="rect">
            <a:avLst/>
          </a:prstGeom>
          <a:noFill/>
          <a:ln>
            <a:noFill/>
          </a:ln>
        </p:spPr>
      </p:pic>
      <p:pic>
        <p:nvPicPr>
          <p:cNvPr id="456" name="Google Shape;456;g8a52106081_0_28"/>
          <p:cNvPicPr preferRelativeResize="0"/>
          <p:nvPr/>
        </p:nvPicPr>
        <p:blipFill rotWithShape="1">
          <a:blip r:embed="rId4">
            <a:alphaModFix/>
          </a:blip>
          <a:srcRect b="0" l="0" r="0" t="0"/>
          <a:stretch/>
        </p:blipFill>
        <p:spPr>
          <a:xfrm>
            <a:off x="4945150" y="1935900"/>
            <a:ext cx="3274974" cy="4445750"/>
          </a:xfrm>
          <a:prstGeom prst="rect">
            <a:avLst/>
          </a:prstGeom>
          <a:noFill/>
          <a:ln>
            <a:noFill/>
          </a:ln>
        </p:spPr>
      </p:pic>
      <p:pic>
        <p:nvPicPr>
          <p:cNvPr id="457" name="Google Shape;457;g8a52106081_0_28"/>
          <p:cNvPicPr preferRelativeResize="0"/>
          <p:nvPr/>
        </p:nvPicPr>
        <p:blipFill rotWithShape="1">
          <a:blip r:embed="rId5">
            <a:alphaModFix/>
          </a:blip>
          <a:srcRect b="0" l="0" r="0" t="0"/>
          <a:stretch/>
        </p:blipFill>
        <p:spPr>
          <a:xfrm>
            <a:off x="8344649" y="2517587"/>
            <a:ext cx="3667076" cy="2573482"/>
          </a:xfrm>
          <a:prstGeom prst="rect">
            <a:avLst/>
          </a:prstGeom>
          <a:noFill/>
          <a:ln>
            <a:noFill/>
          </a:ln>
        </p:spPr>
      </p:pic>
      <p:sp>
        <p:nvSpPr>
          <p:cNvPr id="458" name="Google Shape;458;g8a52106081_0_28"/>
          <p:cNvSpPr/>
          <p:nvPr/>
        </p:nvSpPr>
        <p:spPr>
          <a:xfrm>
            <a:off x="5022525" y="1887700"/>
            <a:ext cx="3275100" cy="1516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g8a52106081_0_28"/>
          <p:cNvSpPr txBox="1"/>
          <p:nvPr/>
        </p:nvSpPr>
        <p:spPr>
          <a:xfrm>
            <a:off x="3568675" y="6381650"/>
            <a:ext cx="2852400" cy="445800"/>
          </a:xfrm>
          <a:prstGeom prst="rect">
            <a:avLst/>
          </a:prstGeom>
          <a:noFill/>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fr-FR" sz="1000" u="none" cap="none" strike="noStrike">
                <a:solidFill>
                  <a:srgbClr val="000000"/>
                </a:solidFill>
                <a:highlight>
                  <a:srgbClr val="FFFFFF"/>
                </a:highlight>
                <a:latin typeface="Calibri"/>
                <a:ea typeface="Calibri"/>
                <a:cs typeface="Calibri"/>
                <a:sym typeface="Calibri"/>
              </a:rPr>
              <a:t>Critique sur la gestion de la crise, quels solutions ? la chloroquine ?</a:t>
            </a:r>
            <a:endParaRPr b="0" i="0" sz="1000" u="none" cap="none" strike="noStrike">
              <a:solidFill>
                <a:srgbClr val="000000"/>
              </a:solidFill>
              <a:highlight>
                <a:srgbClr val="FFFFFF"/>
              </a:highlight>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4" name="Shape 464"/>
        <p:cNvGrpSpPr/>
        <p:nvPr/>
      </p:nvGrpSpPr>
      <p:grpSpPr>
        <a:xfrm>
          <a:off x="0" y="0"/>
          <a:ext cx="0" cy="0"/>
          <a:chOff x="0" y="0"/>
          <a:chExt cx="0" cy="0"/>
        </a:xfrm>
      </p:grpSpPr>
      <p:sp>
        <p:nvSpPr>
          <p:cNvPr id="465" name="Google Shape;465;g8a52106081_0_91"/>
          <p:cNvSpPr txBox="1"/>
          <p:nvPr>
            <p:ph type="title"/>
          </p:nvPr>
        </p:nvSpPr>
        <p:spPr>
          <a:xfrm>
            <a:off x="838200" y="-920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fr-FR" sz="3600"/>
              <a:t>Les tweets le plus retweetés du mois de avril : 1/3</a:t>
            </a:r>
            <a:endParaRPr/>
          </a:p>
        </p:txBody>
      </p:sp>
      <p:sp>
        <p:nvSpPr>
          <p:cNvPr id="466" name="Google Shape;466;g8a52106081_0_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467" name="Google Shape;467;g8a52106081_0_91"/>
          <p:cNvSpPr txBox="1"/>
          <p:nvPr/>
        </p:nvSpPr>
        <p:spPr>
          <a:xfrm>
            <a:off x="668825" y="6442250"/>
            <a:ext cx="30000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retweets_count = 6724.0</a:t>
            </a:r>
            <a:endParaRPr b="1" i="0" sz="1900" u="none" cap="none" strike="noStrike">
              <a:solidFill>
                <a:srgbClr val="000000"/>
              </a:solidFill>
              <a:latin typeface="Arial"/>
              <a:ea typeface="Arial"/>
              <a:cs typeface="Arial"/>
              <a:sym typeface="Arial"/>
            </a:endParaRPr>
          </a:p>
        </p:txBody>
      </p:sp>
      <p:pic>
        <p:nvPicPr>
          <p:cNvPr id="468" name="Google Shape;468;g8a52106081_0_91"/>
          <p:cNvPicPr preferRelativeResize="0"/>
          <p:nvPr/>
        </p:nvPicPr>
        <p:blipFill rotWithShape="1">
          <a:blip r:embed="rId3">
            <a:alphaModFix/>
          </a:blip>
          <a:srcRect b="0" l="0" r="0" t="0"/>
          <a:stretch/>
        </p:blipFill>
        <p:spPr>
          <a:xfrm>
            <a:off x="668825" y="1233625"/>
            <a:ext cx="3261825" cy="4649500"/>
          </a:xfrm>
          <a:prstGeom prst="rect">
            <a:avLst/>
          </a:prstGeom>
          <a:noFill/>
          <a:ln>
            <a:noFill/>
          </a:ln>
        </p:spPr>
      </p:pic>
      <p:pic>
        <p:nvPicPr>
          <p:cNvPr id="469" name="Google Shape;469;g8a52106081_0_91"/>
          <p:cNvPicPr preferRelativeResize="0"/>
          <p:nvPr/>
        </p:nvPicPr>
        <p:blipFill rotWithShape="1">
          <a:blip r:embed="rId4">
            <a:alphaModFix/>
          </a:blip>
          <a:srcRect b="0" l="0" r="0" t="0"/>
          <a:stretch/>
        </p:blipFill>
        <p:spPr>
          <a:xfrm>
            <a:off x="4358888" y="1858400"/>
            <a:ext cx="3474225" cy="4389649"/>
          </a:xfrm>
          <a:prstGeom prst="rect">
            <a:avLst/>
          </a:prstGeom>
          <a:noFill/>
          <a:ln>
            <a:noFill/>
          </a:ln>
        </p:spPr>
      </p:pic>
      <p:pic>
        <p:nvPicPr>
          <p:cNvPr id="470" name="Google Shape;470;g8a52106081_0_91"/>
          <p:cNvPicPr preferRelativeResize="0"/>
          <p:nvPr/>
        </p:nvPicPr>
        <p:blipFill rotWithShape="1">
          <a:blip r:embed="rId5">
            <a:alphaModFix/>
          </a:blip>
          <a:srcRect b="0" l="0" r="0" t="0"/>
          <a:stretch/>
        </p:blipFill>
        <p:spPr>
          <a:xfrm>
            <a:off x="7911712" y="1341750"/>
            <a:ext cx="4054088" cy="2890296"/>
          </a:xfrm>
          <a:prstGeom prst="rect">
            <a:avLst/>
          </a:prstGeom>
          <a:noFill/>
          <a:ln>
            <a:noFill/>
          </a:ln>
        </p:spPr>
      </p:pic>
      <p:sp>
        <p:nvSpPr>
          <p:cNvPr id="471" name="Google Shape;471;g8a52106081_0_91"/>
          <p:cNvSpPr/>
          <p:nvPr/>
        </p:nvSpPr>
        <p:spPr>
          <a:xfrm>
            <a:off x="531275" y="1155375"/>
            <a:ext cx="3275100" cy="9429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g8a52106081_0_91"/>
          <p:cNvSpPr txBox="1"/>
          <p:nvPr/>
        </p:nvSpPr>
        <p:spPr>
          <a:xfrm>
            <a:off x="3866925" y="1017325"/>
            <a:ext cx="2484300" cy="6786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highlight>
                  <a:srgbClr val="FFFF00"/>
                </a:highlight>
                <a:latin typeface="Calibri"/>
                <a:ea typeface="Calibri"/>
                <a:cs typeface="Calibri"/>
                <a:sym typeface="Calibri"/>
              </a:rPr>
              <a:t>N'oublions jamais</a:t>
            </a:r>
            <a:endParaRPr b="0" i="0" sz="1400" u="none" cap="none" strike="noStrike">
              <a:solidFill>
                <a:srgbClr val="000000"/>
              </a:solidFill>
              <a:highlight>
                <a:srgbClr val="FFFF00"/>
              </a:highlight>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highlight>
                  <a:srgbClr val="FFFF00"/>
                </a:highlight>
                <a:latin typeface="Calibri"/>
                <a:ea typeface="Calibri"/>
                <a:cs typeface="Calibri"/>
                <a:sym typeface="Calibri"/>
              </a:rPr>
              <a:t>Honte</a:t>
            </a:r>
            <a:endParaRPr b="0" i="0" sz="1400" u="none" cap="none" strike="noStrike">
              <a:solidFill>
                <a:srgbClr val="000000"/>
              </a:solidFill>
              <a:highlight>
                <a:srgbClr val="FFFF00"/>
              </a:highlight>
              <a:latin typeface="Calibri"/>
              <a:ea typeface="Calibri"/>
              <a:cs typeface="Calibri"/>
              <a:sym typeface="Calibri"/>
            </a:endParaRPr>
          </a:p>
        </p:txBody>
      </p:sp>
      <p:sp>
        <p:nvSpPr>
          <p:cNvPr id="473" name="Google Shape;473;g8a52106081_0_91"/>
          <p:cNvSpPr txBox="1"/>
          <p:nvPr/>
        </p:nvSpPr>
        <p:spPr>
          <a:xfrm>
            <a:off x="7297375" y="4232050"/>
            <a:ext cx="2484300" cy="3918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highlight>
                  <a:srgbClr val="FFFF00"/>
                </a:highlight>
                <a:latin typeface="Calibri"/>
                <a:ea typeface="Calibri"/>
                <a:cs typeface="Calibri"/>
                <a:sym typeface="Calibri"/>
              </a:rPr>
              <a:t>Révolution citoyenne</a:t>
            </a:r>
            <a:endParaRPr b="0" i="0" sz="1400" u="none" cap="none" strike="noStrike">
              <a:solidFill>
                <a:srgbClr val="000000"/>
              </a:solidFill>
              <a:highlight>
                <a:srgbClr val="FFFF00"/>
              </a:highlight>
              <a:latin typeface="Calibri"/>
              <a:ea typeface="Calibri"/>
              <a:cs typeface="Calibri"/>
              <a:sym typeface="Calibri"/>
            </a:endParaRPr>
          </a:p>
        </p:txBody>
      </p:sp>
      <p:sp>
        <p:nvSpPr>
          <p:cNvPr id="474" name="Google Shape;474;g8a52106081_0_91"/>
          <p:cNvSpPr/>
          <p:nvPr/>
        </p:nvSpPr>
        <p:spPr>
          <a:xfrm>
            <a:off x="4458450" y="1756350"/>
            <a:ext cx="3275100" cy="44916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g8a52106081_0_91"/>
          <p:cNvSpPr/>
          <p:nvPr/>
        </p:nvSpPr>
        <p:spPr>
          <a:xfrm>
            <a:off x="8078700" y="2909400"/>
            <a:ext cx="3814200" cy="1196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g8a52106081_0_101"/>
          <p:cNvSpPr txBox="1"/>
          <p:nvPr>
            <p:ph type="title"/>
          </p:nvPr>
        </p:nvSpPr>
        <p:spPr>
          <a:xfrm>
            <a:off x="838200" y="-920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fr-FR" sz="3600"/>
              <a:t>Les tweets le plus retweetés du mois de avril : 2/3</a:t>
            </a:r>
            <a:endParaRPr/>
          </a:p>
        </p:txBody>
      </p:sp>
      <p:sp>
        <p:nvSpPr>
          <p:cNvPr id="482" name="Google Shape;482;g8a52106081_0_10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483" name="Google Shape;483;g8a52106081_0_101"/>
          <p:cNvSpPr txBox="1"/>
          <p:nvPr/>
        </p:nvSpPr>
        <p:spPr>
          <a:xfrm>
            <a:off x="668825" y="6442250"/>
            <a:ext cx="30000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retweets_count = 4249.0</a:t>
            </a:r>
            <a:endParaRPr b="1" i="0" sz="1900" u="none" cap="none" strike="noStrike">
              <a:solidFill>
                <a:srgbClr val="000000"/>
              </a:solidFill>
              <a:latin typeface="Arial"/>
              <a:ea typeface="Arial"/>
              <a:cs typeface="Arial"/>
              <a:sym typeface="Arial"/>
            </a:endParaRPr>
          </a:p>
        </p:txBody>
      </p:sp>
      <p:pic>
        <p:nvPicPr>
          <p:cNvPr id="484" name="Google Shape;484;g8a52106081_0_101"/>
          <p:cNvPicPr preferRelativeResize="0"/>
          <p:nvPr/>
        </p:nvPicPr>
        <p:blipFill rotWithShape="1">
          <a:blip r:embed="rId3">
            <a:alphaModFix/>
          </a:blip>
          <a:srcRect b="0" l="0" r="0" t="0"/>
          <a:stretch/>
        </p:blipFill>
        <p:spPr>
          <a:xfrm>
            <a:off x="601325" y="1122675"/>
            <a:ext cx="4090976" cy="5319575"/>
          </a:xfrm>
          <a:prstGeom prst="rect">
            <a:avLst/>
          </a:prstGeom>
          <a:noFill/>
          <a:ln>
            <a:noFill/>
          </a:ln>
        </p:spPr>
      </p:pic>
      <p:pic>
        <p:nvPicPr>
          <p:cNvPr id="485" name="Google Shape;485;g8a52106081_0_101"/>
          <p:cNvPicPr preferRelativeResize="0"/>
          <p:nvPr/>
        </p:nvPicPr>
        <p:blipFill rotWithShape="1">
          <a:blip r:embed="rId4">
            <a:alphaModFix/>
          </a:blip>
          <a:srcRect b="0" l="0" r="0" t="0"/>
          <a:stretch/>
        </p:blipFill>
        <p:spPr>
          <a:xfrm>
            <a:off x="4887300" y="2314592"/>
            <a:ext cx="3304876" cy="3431583"/>
          </a:xfrm>
          <a:prstGeom prst="rect">
            <a:avLst/>
          </a:prstGeom>
          <a:noFill/>
          <a:ln>
            <a:noFill/>
          </a:ln>
        </p:spPr>
      </p:pic>
      <p:pic>
        <p:nvPicPr>
          <p:cNvPr id="486" name="Google Shape;486;g8a52106081_0_101"/>
          <p:cNvPicPr preferRelativeResize="0"/>
          <p:nvPr/>
        </p:nvPicPr>
        <p:blipFill rotWithShape="1">
          <a:blip r:embed="rId5">
            <a:alphaModFix/>
          </a:blip>
          <a:srcRect b="0" l="0" r="0" t="0"/>
          <a:stretch/>
        </p:blipFill>
        <p:spPr>
          <a:xfrm>
            <a:off x="8192174" y="2277800"/>
            <a:ext cx="3304876" cy="3505172"/>
          </a:xfrm>
          <a:prstGeom prst="rect">
            <a:avLst/>
          </a:prstGeom>
          <a:noFill/>
          <a:ln>
            <a:noFill/>
          </a:ln>
        </p:spPr>
      </p:pic>
      <p:sp>
        <p:nvSpPr>
          <p:cNvPr id="487" name="Google Shape;487;g8a52106081_0_101"/>
          <p:cNvSpPr txBox="1"/>
          <p:nvPr/>
        </p:nvSpPr>
        <p:spPr>
          <a:xfrm>
            <a:off x="5726750" y="6089025"/>
            <a:ext cx="4361400" cy="599100"/>
          </a:xfrm>
          <a:prstGeom prst="rect">
            <a:avLst/>
          </a:prstGeom>
          <a:noFill/>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Calibri"/>
                <a:ea typeface="Calibri"/>
                <a:cs typeface="Calibri"/>
                <a:sym typeface="Calibri"/>
              </a:rPr>
              <a:t>Le compte @Conflits_FR était le deuxième le plus retweeté au mois de mars 2020</a:t>
            </a:r>
            <a:endParaRPr b="0" i="0" sz="1400" u="none" cap="none" strike="noStrike">
              <a:solidFill>
                <a:srgbClr val="000000"/>
              </a:solidFill>
              <a:latin typeface="Calibri"/>
              <a:ea typeface="Calibri"/>
              <a:cs typeface="Calibri"/>
              <a:sym typeface="Calibri"/>
            </a:endParaRPr>
          </a:p>
        </p:txBody>
      </p:sp>
      <p:sp>
        <p:nvSpPr>
          <p:cNvPr id="488" name="Google Shape;488;g8a52106081_0_101"/>
          <p:cNvSpPr txBox="1"/>
          <p:nvPr/>
        </p:nvSpPr>
        <p:spPr>
          <a:xfrm>
            <a:off x="4887300" y="1515363"/>
            <a:ext cx="3093900" cy="517500"/>
          </a:xfrm>
          <a:prstGeom prst="rect">
            <a:avLst/>
          </a:prstGeom>
          <a:noFill/>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Calibri"/>
                <a:ea typeface="Calibri"/>
                <a:cs typeface="Calibri"/>
                <a:sym typeface="Calibri"/>
              </a:rPr>
              <a:t>Question EHPAD dans la crise sanitaire</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Google Shape;494;g8a52106081_0_110"/>
          <p:cNvSpPr txBox="1"/>
          <p:nvPr>
            <p:ph type="title"/>
          </p:nvPr>
        </p:nvSpPr>
        <p:spPr>
          <a:xfrm>
            <a:off x="838200" y="-920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fr-FR" sz="3600"/>
              <a:t>Les tweets le plus retweetés du mois de avril : 3/3</a:t>
            </a:r>
            <a:endParaRPr/>
          </a:p>
        </p:txBody>
      </p:sp>
      <p:sp>
        <p:nvSpPr>
          <p:cNvPr id="495" name="Google Shape;495;g8a52106081_0_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496" name="Google Shape;496;g8a52106081_0_110"/>
          <p:cNvSpPr txBox="1"/>
          <p:nvPr/>
        </p:nvSpPr>
        <p:spPr>
          <a:xfrm>
            <a:off x="668825" y="6442250"/>
            <a:ext cx="3000000" cy="44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retweets_count = 3787.0</a:t>
            </a:r>
            <a:endParaRPr b="1" i="0" sz="1900" u="none" cap="none" strike="noStrike">
              <a:solidFill>
                <a:srgbClr val="000000"/>
              </a:solidFill>
              <a:latin typeface="Arial"/>
              <a:ea typeface="Arial"/>
              <a:cs typeface="Arial"/>
              <a:sym typeface="Arial"/>
            </a:endParaRPr>
          </a:p>
        </p:txBody>
      </p:sp>
      <p:pic>
        <p:nvPicPr>
          <p:cNvPr id="497" name="Google Shape;497;g8a52106081_0_110"/>
          <p:cNvPicPr preferRelativeResize="0"/>
          <p:nvPr/>
        </p:nvPicPr>
        <p:blipFill rotWithShape="1">
          <a:blip r:embed="rId3">
            <a:alphaModFix/>
          </a:blip>
          <a:srcRect b="0" l="0" r="0" t="0"/>
          <a:stretch/>
        </p:blipFill>
        <p:spPr>
          <a:xfrm>
            <a:off x="909075" y="1182000"/>
            <a:ext cx="3270300" cy="4493999"/>
          </a:xfrm>
          <a:prstGeom prst="rect">
            <a:avLst/>
          </a:prstGeom>
          <a:noFill/>
          <a:ln>
            <a:noFill/>
          </a:ln>
        </p:spPr>
      </p:pic>
      <p:pic>
        <p:nvPicPr>
          <p:cNvPr id="498" name="Google Shape;498;g8a52106081_0_110"/>
          <p:cNvPicPr preferRelativeResize="0"/>
          <p:nvPr/>
        </p:nvPicPr>
        <p:blipFill rotWithShape="1">
          <a:blip r:embed="rId4">
            <a:alphaModFix/>
          </a:blip>
          <a:srcRect b="0" l="0" r="0" t="0"/>
          <a:stretch/>
        </p:blipFill>
        <p:spPr>
          <a:xfrm>
            <a:off x="909075" y="5592398"/>
            <a:ext cx="3270300" cy="570982"/>
          </a:xfrm>
          <a:prstGeom prst="rect">
            <a:avLst/>
          </a:prstGeom>
          <a:noFill/>
          <a:ln>
            <a:noFill/>
          </a:ln>
        </p:spPr>
      </p:pic>
      <p:pic>
        <p:nvPicPr>
          <p:cNvPr id="499" name="Google Shape;499;g8a52106081_0_110"/>
          <p:cNvPicPr preferRelativeResize="0"/>
          <p:nvPr/>
        </p:nvPicPr>
        <p:blipFill rotWithShape="1">
          <a:blip r:embed="rId5">
            <a:alphaModFix/>
          </a:blip>
          <a:srcRect b="0" l="0" r="0" t="0"/>
          <a:stretch/>
        </p:blipFill>
        <p:spPr>
          <a:xfrm>
            <a:off x="4548875" y="1608975"/>
            <a:ext cx="3094249" cy="3922726"/>
          </a:xfrm>
          <a:prstGeom prst="rect">
            <a:avLst/>
          </a:prstGeom>
          <a:noFill/>
          <a:ln>
            <a:noFill/>
          </a:ln>
        </p:spPr>
      </p:pic>
      <p:pic>
        <p:nvPicPr>
          <p:cNvPr id="500" name="Google Shape;500;g8a52106081_0_110"/>
          <p:cNvPicPr preferRelativeResize="0"/>
          <p:nvPr/>
        </p:nvPicPr>
        <p:blipFill rotWithShape="1">
          <a:blip r:embed="rId6">
            <a:alphaModFix/>
          </a:blip>
          <a:srcRect b="0" l="0" r="0" t="0"/>
          <a:stretch/>
        </p:blipFill>
        <p:spPr>
          <a:xfrm>
            <a:off x="7767650" y="1706500"/>
            <a:ext cx="4244075" cy="3001588"/>
          </a:xfrm>
          <a:prstGeom prst="rect">
            <a:avLst/>
          </a:prstGeom>
          <a:noFill/>
          <a:ln>
            <a:noFill/>
          </a:ln>
        </p:spPr>
      </p:pic>
      <p:sp>
        <p:nvSpPr>
          <p:cNvPr id="501" name="Google Shape;501;g8a52106081_0_110"/>
          <p:cNvSpPr/>
          <p:nvPr/>
        </p:nvSpPr>
        <p:spPr>
          <a:xfrm>
            <a:off x="4630650" y="3685425"/>
            <a:ext cx="2930700" cy="8127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g8a52106081_0_110"/>
          <p:cNvSpPr/>
          <p:nvPr/>
        </p:nvSpPr>
        <p:spPr>
          <a:xfrm>
            <a:off x="4660575" y="4579700"/>
            <a:ext cx="2930700" cy="3654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g8a52106081_0_110"/>
          <p:cNvSpPr/>
          <p:nvPr/>
        </p:nvSpPr>
        <p:spPr>
          <a:xfrm>
            <a:off x="8012625" y="3685425"/>
            <a:ext cx="3661800" cy="894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g8a52106081_0_110"/>
          <p:cNvSpPr txBox="1"/>
          <p:nvPr/>
        </p:nvSpPr>
        <p:spPr>
          <a:xfrm>
            <a:off x="7913300" y="5180975"/>
            <a:ext cx="2783400" cy="7245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highlight>
                  <a:srgbClr val="FFFF00"/>
                </a:highlight>
                <a:latin typeface="Calibri"/>
                <a:ea typeface="Calibri"/>
                <a:cs typeface="Calibri"/>
                <a:sym typeface="Calibri"/>
              </a:rPr>
              <a:t>Irresponsable</a:t>
            </a:r>
            <a:endParaRPr b="0" i="0" sz="1400" u="none" cap="none" strike="noStrike">
              <a:solidFill>
                <a:srgbClr val="000000"/>
              </a:solidFill>
              <a:highlight>
                <a:srgbClr val="FFFF00"/>
              </a:highlight>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fr-FR" sz="1400" u="none" cap="none" strike="noStrike">
                <a:solidFill>
                  <a:srgbClr val="000000"/>
                </a:solidFill>
                <a:highlight>
                  <a:srgbClr val="FFFF00"/>
                </a:highlight>
                <a:latin typeface="Calibri"/>
                <a:ea typeface="Calibri"/>
                <a:cs typeface="Calibri"/>
                <a:sym typeface="Calibri"/>
              </a:rPr>
              <a:t>Macronie</a:t>
            </a:r>
            <a:endParaRPr b="0" i="0" sz="1400" u="none" cap="none" strike="noStrike">
              <a:solidFill>
                <a:srgbClr val="000000"/>
              </a:solidFill>
              <a:highlight>
                <a:srgbClr val="FFFF00"/>
              </a:highlight>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8" name="Shape 128"/>
        <p:cNvGrpSpPr/>
        <p:nvPr/>
      </p:nvGrpSpPr>
      <p:grpSpPr>
        <a:xfrm>
          <a:off x="0" y="0"/>
          <a:ext cx="0" cy="0"/>
          <a:chOff x="0" y="0"/>
          <a:chExt cx="0" cy="0"/>
        </a:xfrm>
      </p:grpSpPr>
      <p:sp>
        <p:nvSpPr>
          <p:cNvPr id="129" name="Google Shape;129;g8b5f5091dc_0_0"/>
          <p:cNvSpPr/>
          <p:nvPr/>
        </p:nvSpPr>
        <p:spPr>
          <a:xfrm>
            <a:off x="0" y="0"/>
            <a:ext cx="1219200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30" name="Google Shape;130;g8b5f5091dc_0_0"/>
          <p:cNvSpPr/>
          <p:nvPr/>
        </p:nvSpPr>
        <p:spPr>
          <a:xfrm>
            <a:off x="-1" y="0"/>
            <a:ext cx="4818889" cy="6858000"/>
          </a:xfrm>
          <a:custGeom>
            <a:rect b="b" l="l" r="r" t="t"/>
            <a:pathLst>
              <a:path extrusionOk="0" h="6858000" w="4818889">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cap="flat" cmpd="sng" w="9525">
            <a:solidFill>
              <a:srgbClr val="E6E6E6"/>
            </a:solidFill>
            <a:prstDash val="solid"/>
            <a:miter lim="800000"/>
            <a:headEnd len="sm" w="sm" type="none"/>
            <a:tailEnd len="sm" w="sm" type="none"/>
          </a:ln>
          <a:effectLst>
            <a:outerShdw blurRad="50800" rotWithShape="0" algn="l"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1" name="Google Shape;131;g8b5f5091dc_0_0"/>
          <p:cNvSpPr/>
          <p:nvPr/>
        </p:nvSpPr>
        <p:spPr>
          <a:xfrm>
            <a:off x="1" y="0"/>
            <a:ext cx="4811477" cy="6858000"/>
          </a:xfrm>
          <a:custGeom>
            <a:rect b="b" l="l" r="r" t="t"/>
            <a:pathLst>
              <a:path extrusionOk="0" h="6858000" w="4811477">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2" name="Google Shape;132;g8b5f5091dc_0_0"/>
          <p:cNvSpPr txBox="1"/>
          <p:nvPr>
            <p:ph type="title"/>
          </p:nvPr>
        </p:nvSpPr>
        <p:spPr>
          <a:xfrm>
            <a:off x="621801" y="1161300"/>
            <a:ext cx="3850200" cy="4526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fr-FR" sz="4000"/>
              <a:t>Eléments bibliographiques</a:t>
            </a:r>
            <a:endParaRPr/>
          </a:p>
        </p:txBody>
      </p:sp>
      <p:sp>
        <p:nvSpPr>
          <p:cNvPr id="133" name="Google Shape;133;g8b5f5091dc_0_0"/>
          <p:cNvSpPr/>
          <p:nvPr/>
        </p:nvSpPr>
        <p:spPr>
          <a:xfrm>
            <a:off x="0" y="3102049"/>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34" name="Google Shape;134;g8b5f5091dc_0_0"/>
          <p:cNvSpPr txBox="1"/>
          <p:nvPr>
            <p:ph idx="1" type="body"/>
          </p:nvPr>
        </p:nvSpPr>
        <p:spPr>
          <a:xfrm>
            <a:off x="5434149" y="932688"/>
            <a:ext cx="5916603" cy="4992624"/>
          </a:xfrm>
          <a:prstGeom prst="rect">
            <a:avLst/>
          </a:prstGeom>
          <a:noFill/>
          <a:ln>
            <a:noFill/>
          </a:ln>
        </p:spPr>
        <p:txBody>
          <a:bodyPr anchorCtr="0" anchor="ctr" bIns="45700" lIns="91425" spcFirstLastPara="1" rIns="91425" wrap="square" tIns="45700">
            <a:normAutofit/>
          </a:bodyPr>
          <a:lstStyle/>
          <a:p>
            <a:pPr indent="-285750" lvl="0" marL="285750" rtl="0" algn="l">
              <a:lnSpc>
                <a:spcPct val="90000"/>
              </a:lnSpc>
              <a:spcBef>
                <a:spcPts val="1200"/>
              </a:spcBef>
              <a:spcAft>
                <a:spcPts val="0"/>
              </a:spcAft>
              <a:buClr>
                <a:schemeClr val="dk1"/>
              </a:buClr>
              <a:buSzPts val="1100"/>
              <a:buChar char="•"/>
            </a:pPr>
            <a:r>
              <a:rPr lang="fr-FR" sz="1600"/>
              <a:t>Granjon, Fabien. “Mouvements sociaux, espaces publics et usages d’internet”, dans Pouvoirs 2018/1 (N° 164), pp. 31-47.</a:t>
            </a:r>
            <a:endParaRPr/>
          </a:p>
          <a:p>
            <a:pPr indent="0" lvl="0" marL="0" rtl="0" algn="l">
              <a:lnSpc>
                <a:spcPct val="90000"/>
              </a:lnSpc>
              <a:spcBef>
                <a:spcPts val="1200"/>
              </a:spcBef>
              <a:spcAft>
                <a:spcPts val="0"/>
              </a:spcAft>
              <a:buClr>
                <a:schemeClr val="dk1"/>
              </a:buClr>
              <a:buSzPts val="1600"/>
              <a:buNone/>
            </a:pPr>
            <a:r>
              <a:rPr b="1" lang="fr-FR" sz="1600"/>
              <a:t>⇒ Mobilisations en ligne capables de donner naissance à des formes d’action politique efficaces</a:t>
            </a:r>
            <a:endParaRPr sz="1600"/>
          </a:p>
          <a:p>
            <a:pPr indent="-285750" lvl="0" marL="285750" rtl="0" algn="l">
              <a:lnSpc>
                <a:spcPct val="90000"/>
              </a:lnSpc>
              <a:spcBef>
                <a:spcPts val="1600"/>
              </a:spcBef>
              <a:spcAft>
                <a:spcPts val="0"/>
              </a:spcAft>
              <a:buClr>
                <a:schemeClr val="dk1"/>
              </a:buClr>
              <a:buSzPts val="1600"/>
              <a:buChar char="•"/>
            </a:pPr>
            <a:r>
              <a:rPr lang="fr-FR" sz="1600"/>
              <a:t>Rieder, B. et Smyrnaios N. “Pluralisme et infomédiation sociale de l’actualité: le cas de Twitter” dans Réseaux 2012 (n. 176), pp. 105-139.</a:t>
            </a:r>
            <a:endParaRPr/>
          </a:p>
          <a:p>
            <a:pPr indent="0" lvl="0" marL="0" rtl="0" algn="l">
              <a:lnSpc>
                <a:spcPct val="90000"/>
              </a:lnSpc>
              <a:spcBef>
                <a:spcPts val="1200"/>
              </a:spcBef>
              <a:spcAft>
                <a:spcPts val="0"/>
              </a:spcAft>
              <a:buClr>
                <a:schemeClr val="dk1"/>
              </a:buClr>
              <a:buSzPts val="1600"/>
              <a:buNone/>
            </a:pPr>
            <a:r>
              <a:rPr b="1" lang="fr-FR" sz="1600"/>
              <a:t>⇒ Pour les sujets liés à la politique, la twittosphère française a un penchant évident vers la gauche</a:t>
            </a:r>
            <a:endParaRPr/>
          </a:p>
          <a:p>
            <a:pPr indent="0" lvl="0" marL="0" rtl="0" algn="l">
              <a:lnSpc>
                <a:spcPct val="90000"/>
              </a:lnSpc>
              <a:spcBef>
                <a:spcPts val="1600"/>
              </a:spcBef>
              <a:spcAft>
                <a:spcPts val="0"/>
              </a:spcAft>
              <a:buClr>
                <a:schemeClr val="dk1"/>
              </a:buClr>
              <a:buSzPts val="1100"/>
              <a:buFont typeface="Arial"/>
              <a:buNone/>
            </a:pPr>
            <a:r>
              <a:rPr i="1" lang="fr-FR" sz="1600"/>
              <a:t>Référence à lire sur le sujet: </a:t>
            </a:r>
            <a:endParaRPr/>
          </a:p>
          <a:p>
            <a:pPr indent="-285750" lvl="0" marL="285750" rtl="0" algn="l">
              <a:lnSpc>
                <a:spcPct val="90000"/>
              </a:lnSpc>
              <a:spcBef>
                <a:spcPts val="1200"/>
              </a:spcBef>
              <a:spcAft>
                <a:spcPts val="0"/>
              </a:spcAft>
              <a:buClr>
                <a:schemeClr val="dk1"/>
              </a:buClr>
              <a:buSzPts val="1600"/>
              <a:buChar char="•"/>
            </a:pPr>
            <a:r>
              <a:rPr lang="fr-FR" sz="1600"/>
              <a:t>Massiah, Gustave. “Les mouvements sociaux à l’ère du numérique. À partir de Twitter &amp; gaz lacrymogènes de Zeynep Tufekci”, dans</a:t>
            </a:r>
            <a:r>
              <a:rPr lang="fr-FR" sz="1600">
                <a:solidFill>
                  <a:schemeClr val="hlink"/>
                </a:solidFill>
                <a:uFill>
                  <a:noFill/>
                </a:uFill>
                <a:hlinkClick r:id="rId3"/>
              </a:rPr>
              <a:t> </a:t>
            </a:r>
            <a:r>
              <a:rPr lang="fr-FR" sz="1600"/>
              <a:t>EcoRev'</a:t>
            </a:r>
            <a:r>
              <a:rPr lang="fr-FR" sz="1600">
                <a:solidFill>
                  <a:schemeClr val="hlink"/>
                </a:solidFill>
                <a:uFill>
                  <a:noFill/>
                </a:uFill>
                <a:hlinkClick r:id="rId4"/>
              </a:rPr>
              <a:t> </a:t>
            </a:r>
            <a:r>
              <a:rPr lang="fr-FR" sz="1600"/>
              <a:t>2020/1 (N° 48), pp.144-161.</a:t>
            </a:r>
            <a:endParaRPr/>
          </a:p>
          <a:p>
            <a:pPr indent="0" lvl="0" marL="0" rtl="0" algn="l">
              <a:lnSpc>
                <a:spcPct val="90000"/>
              </a:lnSpc>
              <a:spcBef>
                <a:spcPts val="1200"/>
              </a:spcBef>
              <a:spcAft>
                <a:spcPts val="1200"/>
              </a:spcAft>
              <a:buClr>
                <a:schemeClr val="dk1"/>
              </a:buClr>
              <a:buSzPts val="1100"/>
              <a:buFont typeface="Arial"/>
              <a:buNone/>
            </a:pPr>
            <a:r>
              <a:rPr b="1" lang="fr-FR" sz="1600"/>
              <a:t>⇒ En dénonçant les inégalités, les injustices et la corruption, les mouvements sociaux en ligne s’inscrivent contre l’hégémonie culturelle actuelle, celle qui met en cause l’égalité.</a:t>
            </a:r>
            <a:endParaRPr sz="1600"/>
          </a:p>
        </p:txBody>
      </p:sp>
      <p:sp>
        <p:nvSpPr>
          <p:cNvPr id="135" name="Google Shape;135;g8b5f5091dc_0_0"/>
          <p:cNvSpPr txBox="1"/>
          <p:nvPr>
            <p:ph idx="12" type="sldNum"/>
          </p:nvPr>
        </p:nvSpPr>
        <p:spPr>
          <a:xfrm>
            <a:off x="10351362" y="6356350"/>
            <a:ext cx="1002437"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200"/>
              <a:buNone/>
            </a:pPr>
            <a:fld id="{00000000-1234-1234-1234-123412341234}" type="slidenum">
              <a:rPr lang="fr-FR">
                <a:solidFill>
                  <a:srgbClr val="7F7F7F"/>
                </a:solidFill>
              </a:rPr>
              <a:t>‹#›</a:t>
            </a:fld>
            <a:endParaRPr>
              <a:solidFill>
                <a:srgbClr val="7F7F7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508" name="Shape 508"/>
        <p:cNvGrpSpPr/>
        <p:nvPr/>
      </p:nvGrpSpPr>
      <p:grpSpPr>
        <a:xfrm>
          <a:off x="0" y="0"/>
          <a:ext cx="0" cy="0"/>
          <a:chOff x="0" y="0"/>
          <a:chExt cx="0" cy="0"/>
        </a:xfrm>
      </p:grpSpPr>
      <p:sp>
        <p:nvSpPr>
          <p:cNvPr id="509" name="Google Shape;509;g8a52106081_0_152"/>
          <p:cNvSpPr/>
          <p:nvPr/>
        </p:nvSpPr>
        <p:spPr>
          <a:xfrm>
            <a:off x="0" y="0"/>
            <a:ext cx="12189001"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510" name="Google Shape;510;g8a52106081_0_152"/>
          <p:cNvPicPr preferRelativeResize="0"/>
          <p:nvPr/>
        </p:nvPicPr>
        <p:blipFill rotWithShape="1">
          <a:blip r:embed="rId3">
            <a:alphaModFix/>
          </a:blip>
          <a:srcRect b="6987" l="0" r="0" t="5437"/>
          <a:stretch/>
        </p:blipFill>
        <p:spPr>
          <a:xfrm>
            <a:off x="-4614" y="0"/>
            <a:ext cx="12188933" cy="6857989"/>
          </a:xfrm>
          <a:prstGeom prst="rect">
            <a:avLst/>
          </a:prstGeom>
          <a:noFill/>
          <a:ln>
            <a:noFill/>
          </a:ln>
        </p:spPr>
      </p:pic>
      <p:sp>
        <p:nvSpPr>
          <p:cNvPr id="511" name="Google Shape;511;g8a52106081_0_152"/>
          <p:cNvSpPr/>
          <p:nvPr/>
        </p:nvSpPr>
        <p:spPr>
          <a:xfrm>
            <a:off x="-2307" y="3666683"/>
            <a:ext cx="12189001" cy="3191400"/>
          </a:xfrm>
          <a:prstGeom prst="rect">
            <a:avLst/>
          </a:prstGeom>
          <a:gradFill>
            <a:gsLst>
              <a:gs pos="0">
                <a:srgbClr val="000000">
                  <a:alpha val="0"/>
                </a:srgbClr>
              </a:gs>
              <a:gs pos="42000">
                <a:srgbClr val="000000">
                  <a:alpha val="22352"/>
                </a:srgbClr>
              </a:gs>
              <a:gs pos="100000">
                <a:srgbClr val="000000">
                  <a:alpha val="35294"/>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512" name="Google Shape;512;g8a52106081_0_152"/>
          <p:cNvSpPr txBox="1"/>
          <p:nvPr>
            <p:ph type="ctrTitle"/>
          </p:nvPr>
        </p:nvSpPr>
        <p:spPr>
          <a:xfrm>
            <a:off x="6095999" y="3834174"/>
            <a:ext cx="5257800" cy="1701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bril Fatface"/>
              <a:buNone/>
            </a:pPr>
            <a:r>
              <a:rPr b="1" lang="fr-FR" sz="4400">
                <a:solidFill>
                  <a:schemeClr val="dk1"/>
                </a:solidFill>
              </a:rPr>
              <a:t>Mois de Mars</a:t>
            </a:r>
            <a:endParaRPr/>
          </a:p>
        </p:txBody>
      </p:sp>
      <p:sp>
        <p:nvSpPr>
          <p:cNvPr id="513" name="Google Shape;513;g8a52106081_0_152"/>
          <p:cNvSpPr txBox="1"/>
          <p:nvPr>
            <p:ph idx="1" type="subTitle"/>
          </p:nvPr>
        </p:nvSpPr>
        <p:spPr>
          <a:xfrm>
            <a:off x="6096000" y="5592499"/>
            <a:ext cx="5148000" cy="64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None/>
            </a:pPr>
            <a:r>
              <a:rPr b="1" lang="fr-FR" sz="2000">
                <a:solidFill>
                  <a:schemeClr val="dk1"/>
                </a:solidFill>
              </a:rPr>
              <a:t>ANALYSE QUALITATIVE DES TWEETS</a:t>
            </a:r>
            <a:endParaRPr/>
          </a:p>
        </p:txBody>
      </p:sp>
      <p:sp>
        <p:nvSpPr>
          <p:cNvPr id="514" name="Google Shape;514;g8a52106081_0_1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515" name="Google Shape;515;g8a52106081_0_152"/>
          <p:cNvSpPr/>
          <p:nvPr/>
        </p:nvSpPr>
        <p:spPr>
          <a:xfrm>
            <a:off x="6089852" y="4742434"/>
            <a:ext cx="4943400" cy="1429200"/>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516" name="Google Shape;516;g8a52106081_0_152"/>
          <p:cNvSpPr txBox="1"/>
          <p:nvPr/>
        </p:nvSpPr>
        <p:spPr>
          <a:xfrm>
            <a:off x="6394490" y="5018809"/>
            <a:ext cx="4334100" cy="10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fr-FR" sz="3200" u="none" cap="none" strike="noStrike">
                <a:solidFill>
                  <a:schemeClr val="dk1"/>
                </a:solidFill>
                <a:latin typeface="Century Gothic"/>
                <a:ea typeface="Century Gothic"/>
                <a:cs typeface="Century Gothic"/>
                <a:sym typeface="Century Gothic"/>
              </a:rPr>
              <a:t>Analyse des cooccurrences</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g8a52106081_0_299"/>
          <p:cNvSpPr txBox="1"/>
          <p:nvPr>
            <p:ph type="ctrTitle"/>
          </p:nvPr>
        </p:nvSpPr>
        <p:spPr>
          <a:xfrm>
            <a:off x="838200" y="-3206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000"/>
              <a:buFont typeface="Calibri"/>
              <a:buNone/>
            </a:pPr>
            <a:r>
              <a:rPr lang="fr-FR" sz="5000"/>
              <a:t>Mois de mars</a:t>
            </a:r>
            <a:endParaRPr sz="5000"/>
          </a:p>
        </p:txBody>
      </p:sp>
      <p:sp>
        <p:nvSpPr>
          <p:cNvPr id="523" name="Google Shape;523;g8a52106081_0_29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pic>
        <p:nvPicPr>
          <p:cNvPr id="524" name="Google Shape;524;g8a52106081_0_299"/>
          <p:cNvPicPr preferRelativeResize="0"/>
          <p:nvPr/>
        </p:nvPicPr>
        <p:blipFill rotWithShape="1">
          <a:blip r:embed="rId3">
            <a:alphaModFix/>
          </a:blip>
          <a:srcRect b="0" l="0" r="0" t="0"/>
          <a:stretch/>
        </p:blipFill>
        <p:spPr>
          <a:xfrm>
            <a:off x="431075" y="759825"/>
            <a:ext cx="5546499" cy="5945774"/>
          </a:xfrm>
          <a:prstGeom prst="rect">
            <a:avLst/>
          </a:prstGeom>
          <a:noFill/>
          <a:ln>
            <a:noFill/>
          </a:ln>
        </p:spPr>
      </p:pic>
      <p:sp>
        <p:nvSpPr>
          <p:cNvPr id="525" name="Google Shape;525;g8a52106081_0_299"/>
          <p:cNvSpPr txBox="1"/>
          <p:nvPr/>
        </p:nvSpPr>
        <p:spPr>
          <a:xfrm>
            <a:off x="2870325" y="6221950"/>
            <a:ext cx="3957300" cy="42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FF0000"/>
                </a:solidFill>
                <a:latin typeface="Calibri"/>
                <a:ea typeface="Calibri"/>
                <a:cs typeface="Calibri"/>
                <a:sym typeface="Calibri"/>
              </a:rPr>
              <a:t>Trois clusters avec des mouvements sociaux</a:t>
            </a:r>
            <a:endParaRPr b="1" i="0" sz="1400" u="none" cap="none" strike="noStrike">
              <a:solidFill>
                <a:srgbClr val="FF0000"/>
              </a:solidFill>
              <a:latin typeface="Calibri"/>
              <a:ea typeface="Calibri"/>
              <a:cs typeface="Calibri"/>
              <a:sym typeface="Calibri"/>
            </a:endParaRPr>
          </a:p>
        </p:txBody>
      </p:sp>
      <p:pic>
        <p:nvPicPr>
          <p:cNvPr id="526" name="Google Shape;526;g8a52106081_0_299"/>
          <p:cNvPicPr preferRelativeResize="0"/>
          <p:nvPr/>
        </p:nvPicPr>
        <p:blipFill rotWithShape="1">
          <a:blip r:embed="rId4">
            <a:alphaModFix/>
          </a:blip>
          <a:srcRect b="0" l="0" r="0" t="0"/>
          <a:stretch/>
        </p:blipFill>
        <p:spPr>
          <a:xfrm>
            <a:off x="6827625" y="4055313"/>
            <a:ext cx="3594800" cy="2802688"/>
          </a:xfrm>
          <a:prstGeom prst="rect">
            <a:avLst/>
          </a:prstGeom>
          <a:noFill/>
          <a:ln>
            <a:noFill/>
          </a:ln>
        </p:spPr>
      </p:pic>
      <p:sp>
        <p:nvSpPr>
          <p:cNvPr id="527" name="Google Shape;527;g8a52106081_0_299"/>
          <p:cNvSpPr/>
          <p:nvPr/>
        </p:nvSpPr>
        <p:spPr>
          <a:xfrm flipH="1" rot="10125674">
            <a:off x="4324926" y="5200245"/>
            <a:ext cx="2321213" cy="5601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highlight>
                <a:srgbClr val="FFFFFF"/>
              </a:highlight>
              <a:latin typeface="Arial"/>
              <a:ea typeface="Arial"/>
              <a:cs typeface="Arial"/>
              <a:sym typeface="Arial"/>
            </a:endParaRPr>
          </a:p>
        </p:txBody>
      </p:sp>
      <p:pic>
        <p:nvPicPr>
          <p:cNvPr id="528" name="Google Shape;528;g8a52106081_0_299"/>
          <p:cNvPicPr preferRelativeResize="0"/>
          <p:nvPr/>
        </p:nvPicPr>
        <p:blipFill rotWithShape="1">
          <a:blip r:embed="rId5">
            <a:alphaModFix/>
          </a:blip>
          <a:srcRect b="0" l="0" r="0" t="0"/>
          <a:stretch/>
        </p:blipFill>
        <p:spPr>
          <a:xfrm>
            <a:off x="8455762" y="109275"/>
            <a:ext cx="3275275" cy="3074525"/>
          </a:xfrm>
          <a:prstGeom prst="rect">
            <a:avLst/>
          </a:prstGeom>
          <a:noFill/>
          <a:ln>
            <a:noFill/>
          </a:ln>
        </p:spPr>
      </p:pic>
      <p:pic>
        <p:nvPicPr>
          <p:cNvPr id="529" name="Google Shape;529;g8a52106081_0_299"/>
          <p:cNvPicPr preferRelativeResize="0"/>
          <p:nvPr/>
        </p:nvPicPr>
        <p:blipFill rotWithShape="1">
          <a:blip r:embed="rId6">
            <a:alphaModFix/>
          </a:blip>
          <a:srcRect b="0" l="0" r="0" t="0"/>
          <a:stretch/>
        </p:blipFill>
        <p:spPr>
          <a:xfrm>
            <a:off x="5248859" y="244148"/>
            <a:ext cx="2826511" cy="2076104"/>
          </a:xfrm>
          <a:prstGeom prst="rect">
            <a:avLst/>
          </a:prstGeom>
          <a:noFill/>
          <a:ln>
            <a:noFill/>
          </a:ln>
        </p:spPr>
      </p:pic>
      <p:sp>
        <p:nvSpPr>
          <p:cNvPr id="530" name="Google Shape;530;g8a52106081_0_299"/>
          <p:cNvSpPr/>
          <p:nvPr/>
        </p:nvSpPr>
        <p:spPr>
          <a:xfrm rot="-3311852">
            <a:off x="5266925" y="2424560"/>
            <a:ext cx="222865" cy="487757"/>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31" name="Google Shape;531;g8a52106081_0_299"/>
          <p:cNvCxnSpPr/>
          <p:nvPr/>
        </p:nvCxnSpPr>
        <p:spPr>
          <a:xfrm>
            <a:off x="933450" y="683625"/>
            <a:ext cx="3293974" cy="0"/>
          </a:xfrm>
          <a:prstGeom prst="straightConnector1">
            <a:avLst/>
          </a:prstGeom>
          <a:noFill/>
          <a:ln cap="flat" cmpd="sng" w="9525">
            <a:solidFill>
              <a:schemeClr val="dk1"/>
            </a:solidFill>
            <a:prstDash val="solid"/>
            <a:miter lim="800000"/>
            <a:headEnd len="sm" w="sm" type="none"/>
            <a:tailEnd len="sm" w="sm" type="none"/>
          </a:ln>
        </p:spPr>
      </p:cxnSp>
      <p:sp>
        <p:nvSpPr>
          <p:cNvPr id="532" name="Google Shape;532;g8a52106081_0_299"/>
          <p:cNvSpPr/>
          <p:nvPr/>
        </p:nvSpPr>
        <p:spPr>
          <a:xfrm flipH="1" rot="8116230">
            <a:off x="5220374" y="2918663"/>
            <a:ext cx="3774295" cy="148555"/>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highlight>
                <a:srgbClr val="FFFFFF"/>
              </a:highlight>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pic>
        <p:nvPicPr>
          <p:cNvPr id="538" name="Google Shape;538;g8a52106081_0_305"/>
          <p:cNvPicPr preferRelativeResize="0"/>
          <p:nvPr/>
        </p:nvPicPr>
        <p:blipFill rotWithShape="1">
          <a:blip r:embed="rId3">
            <a:alphaModFix/>
          </a:blip>
          <a:srcRect b="0" l="0" r="0" t="0"/>
          <a:stretch/>
        </p:blipFill>
        <p:spPr>
          <a:xfrm>
            <a:off x="734915" y="1428525"/>
            <a:ext cx="5593098" cy="4713751"/>
          </a:xfrm>
          <a:prstGeom prst="rect">
            <a:avLst/>
          </a:prstGeom>
          <a:noFill/>
          <a:ln>
            <a:noFill/>
          </a:ln>
        </p:spPr>
      </p:pic>
      <p:sp>
        <p:nvSpPr>
          <p:cNvPr id="539" name="Google Shape;539;g8a52106081_0_305"/>
          <p:cNvSpPr txBox="1"/>
          <p:nvPr>
            <p:ph type="ctrTitle"/>
          </p:nvPr>
        </p:nvSpPr>
        <p:spPr>
          <a:xfrm>
            <a:off x="629200" y="-20920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000"/>
              <a:buFont typeface="Calibri"/>
              <a:buNone/>
            </a:pPr>
            <a:r>
              <a:rPr lang="fr-FR" sz="5000"/>
              <a:t>Mois de mars</a:t>
            </a:r>
            <a:endParaRPr sz="5000"/>
          </a:p>
        </p:txBody>
      </p:sp>
      <p:sp>
        <p:nvSpPr>
          <p:cNvPr id="540" name="Google Shape;540;g8a52106081_0_3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pic>
        <p:nvPicPr>
          <p:cNvPr id="541" name="Google Shape;541;g8a52106081_0_305"/>
          <p:cNvPicPr preferRelativeResize="0"/>
          <p:nvPr/>
        </p:nvPicPr>
        <p:blipFill rotWithShape="1">
          <a:blip r:embed="rId4">
            <a:alphaModFix/>
          </a:blip>
          <a:srcRect b="0" l="0" r="0" t="0"/>
          <a:stretch/>
        </p:blipFill>
        <p:spPr>
          <a:xfrm>
            <a:off x="7052912" y="3071887"/>
            <a:ext cx="4024390" cy="2605013"/>
          </a:xfrm>
          <a:prstGeom prst="rect">
            <a:avLst/>
          </a:prstGeom>
          <a:noFill/>
          <a:ln>
            <a:noFill/>
          </a:ln>
        </p:spPr>
      </p:pic>
      <p:sp>
        <p:nvSpPr>
          <p:cNvPr id="542" name="Google Shape;542;g8a52106081_0_305"/>
          <p:cNvSpPr/>
          <p:nvPr/>
        </p:nvSpPr>
        <p:spPr>
          <a:xfrm rot="2122613">
            <a:off x="6368402" y="4434822"/>
            <a:ext cx="720785" cy="104553"/>
          </a:xfrm>
          <a:prstGeom prst="rightArrow">
            <a:avLst>
              <a:gd fmla="val 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highlight>
                <a:srgbClr val="FFFFFF"/>
              </a:highlight>
              <a:latin typeface="Arial"/>
              <a:ea typeface="Arial"/>
              <a:cs typeface="Arial"/>
              <a:sym typeface="Arial"/>
            </a:endParaRPr>
          </a:p>
        </p:txBody>
      </p:sp>
      <p:pic>
        <p:nvPicPr>
          <p:cNvPr id="543" name="Google Shape;543;g8a52106081_0_305"/>
          <p:cNvPicPr preferRelativeResize="0"/>
          <p:nvPr/>
        </p:nvPicPr>
        <p:blipFill rotWithShape="1">
          <a:blip r:embed="rId5">
            <a:alphaModFix/>
          </a:blip>
          <a:srcRect b="0" l="0" r="0" t="0"/>
          <a:stretch/>
        </p:blipFill>
        <p:spPr>
          <a:xfrm>
            <a:off x="7052911" y="533400"/>
            <a:ext cx="4024390" cy="2323650"/>
          </a:xfrm>
          <a:prstGeom prst="rect">
            <a:avLst/>
          </a:prstGeom>
          <a:noFill/>
          <a:ln>
            <a:noFill/>
          </a:ln>
        </p:spPr>
      </p:pic>
      <p:sp>
        <p:nvSpPr>
          <p:cNvPr id="544" name="Google Shape;544;g8a52106081_0_305"/>
          <p:cNvSpPr/>
          <p:nvPr/>
        </p:nvSpPr>
        <p:spPr>
          <a:xfrm rot="-1508082">
            <a:off x="6019930" y="2643400"/>
            <a:ext cx="720785" cy="104553"/>
          </a:xfrm>
          <a:prstGeom prst="rightArrow">
            <a:avLst>
              <a:gd fmla="val 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highlight>
                <a:srgbClr val="FFFFFF"/>
              </a:highlight>
              <a:latin typeface="Arial"/>
              <a:ea typeface="Arial"/>
              <a:cs typeface="Arial"/>
              <a:sym typeface="Arial"/>
            </a:endParaRPr>
          </a:p>
        </p:txBody>
      </p:sp>
      <p:cxnSp>
        <p:nvCxnSpPr>
          <p:cNvPr id="545" name="Google Shape;545;g8a52106081_0_305"/>
          <p:cNvCxnSpPr/>
          <p:nvPr/>
        </p:nvCxnSpPr>
        <p:spPr>
          <a:xfrm>
            <a:off x="742950" y="721725"/>
            <a:ext cx="3293974" cy="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sp>
        <p:nvSpPr>
          <p:cNvPr id="551" name="Google Shape;551;g8a52106081_0_262"/>
          <p:cNvSpPr txBox="1"/>
          <p:nvPr>
            <p:ph type="ctrTitle"/>
          </p:nvPr>
        </p:nvSpPr>
        <p:spPr>
          <a:xfrm>
            <a:off x="838200" y="-3206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000"/>
              <a:buFont typeface="Calibri"/>
              <a:buNone/>
            </a:pPr>
            <a:r>
              <a:rPr lang="fr-FR" sz="5000"/>
              <a:t>Mois d’avril</a:t>
            </a:r>
            <a:endParaRPr sz="5000"/>
          </a:p>
        </p:txBody>
      </p:sp>
      <p:sp>
        <p:nvSpPr>
          <p:cNvPr id="552" name="Google Shape;552;g8a52106081_0_2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pic>
        <p:nvPicPr>
          <p:cNvPr id="553" name="Google Shape;553;g8a52106081_0_262"/>
          <p:cNvPicPr preferRelativeResize="0"/>
          <p:nvPr/>
        </p:nvPicPr>
        <p:blipFill rotWithShape="1">
          <a:blip r:embed="rId3">
            <a:alphaModFix/>
          </a:blip>
          <a:srcRect b="0" l="0" r="0" t="0"/>
          <a:stretch/>
        </p:blipFill>
        <p:spPr>
          <a:xfrm>
            <a:off x="152400" y="855525"/>
            <a:ext cx="5671901" cy="5850076"/>
          </a:xfrm>
          <a:prstGeom prst="rect">
            <a:avLst/>
          </a:prstGeom>
          <a:noFill/>
          <a:ln>
            <a:noFill/>
          </a:ln>
        </p:spPr>
      </p:pic>
      <p:pic>
        <p:nvPicPr>
          <p:cNvPr id="554" name="Google Shape;554;g8a52106081_0_262"/>
          <p:cNvPicPr preferRelativeResize="0"/>
          <p:nvPr/>
        </p:nvPicPr>
        <p:blipFill rotWithShape="1">
          <a:blip r:embed="rId4">
            <a:alphaModFix/>
          </a:blip>
          <a:srcRect b="0" l="0" r="0" t="0"/>
          <a:stretch/>
        </p:blipFill>
        <p:spPr>
          <a:xfrm>
            <a:off x="6425475" y="3499150"/>
            <a:ext cx="3888375" cy="3358850"/>
          </a:xfrm>
          <a:prstGeom prst="rect">
            <a:avLst/>
          </a:prstGeom>
          <a:noFill/>
          <a:ln>
            <a:noFill/>
          </a:ln>
        </p:spPr>
      </p:pic>
      <p:sp>
        <p:nvSpPr>
          <p:cNvPr id="555" name="Google Shape;555;g8a52106081_0_262"/>
          <p:cNvSpPr/>
          <p:nvPr/>
        </p:nvSpPr>
        <p:spPr>
          <a:xfrm rot="2121613">
            <a:off x="5392290" y="4026255"/>
            <a:ext cx="1407429" cy="153831"/>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highlight>
                <a:srgbClr val="FFFFFF"/>
              </a:highlight>
              <a:latin typeface="Arial"/>
              <a:ea typeface="Arial"/>
              <a:cs typeface="Arial"/>
              <a:sym typeface="Arial"/>
            </a:endParaRPr>
          </a:p>
        </p:txBody>
      </p:sp>
      <p:pic>
        <p:nvPicPr>
          <p:cNvPr id="556" name="Google Shape;556;g8a52106081_0_262"/>
          <p:cNvPicPr preferRelativeResize="0"/>
          <p:nvPr/>
        </p:nvPicPr>
        <p:blipFill rotWithShape="1">
          <a:blip r:embed="rId5">
            <a:alphaModFix/>
          </a:blip>
          <a:srcRect b="0" l="0" r="0" t="0"/>
          <a:stretch/>
        </p:blipFill>
        <p:spPr>
          <a:xfrm>
            <a:off x="6632801" y="126000"/>
            <a:ext cx="3695700" cy="3221275"/>
          </a:xfrm>
          <a:prstGeom prst="rect">
            <a:avLst/>
          </a:prstGeom>
          <a:noFill/>
          <a:ln>
            <a:noFill/>
          </a:ln>
        </p:spPr>
      </p:pic>
      <p:sp>
        <p:nvSpPr>
          <p:cNvPr id="557" name="Google Shape;557;g8a52106081_0_262"/>
          <p:cNvSpPr txBox="1"/>
          <p:nvPr/>
        </p:nvSpPr>
        <p:spPr>
          <a:xfrm>
            <a:off x="7491500" y="69525"/>
            <a:ext cx="3000000" cy="55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Calibri"/>
                <a:ea typeface="Calibri"/>
                <a:cs typeface="Calibri"/>
                <a:sym typeface="Calibri"/>
              </a:rPr>
              <a:t># Mouvements sociaux</a:t>
            </a:r>
            <a:endParaRPr b="1" i="0" sz="1400" u="none" cap="none" strike="noStrike">
              <a:solidFill>
                <a:schemeClr val="dk1"/>
              </a:solidFill>
              <a:latin typeface="Calibri"/>
              <a:ea typeface="Calibri"/>
              <a:cs typeface="Calibri"/>
              <a:sym typeface="Calibri"/>
            </a:endParaRPr>
          </a:p>
        </p:txBody>
      </p:sp>
      <p:sp>
        <p:nvSpPr>
          <p:cNvPr id="558" name="Google Shape;558;g8a52106081_0_262"/>
          <p:cNvSpPr txBox="1"/>
          <p:nvPr/>
        </p:nvSpPr>
        <p:spPr>
          <a:xfrm>
            <a:off x="7313850" y="3320875"/>
            <a:ext cx="3000000" cy="55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Calibri"/>
                <a:ea typeface="Calibri"/>
                <a:cs typeface="Calibri"/>
                <a:sym typeface="Calibri"/>
              </a:rPr>
              <a:t># Mouvements sociaux</a:t>
            </a:r>
            <a:endParaRPr b="1" i="0" sz="1400" u="none" cap="none" strike="noStrike">
              <a:solidFill>
                <a:schemeClr val="dk1"/>
              </a:solidFill>
              <a:latin typeface="Calibri"/>
              <a:ea typeface="Calibri"/>
              <a:cs typeface="Calibri"/>
              <a:sym typeface="Calibri"/>
            </a:endParaRPr>
          </a:p>
        </p:txBody>
      </p:sp>
      <p:sp>
        <p:nvSpPr>
          <p:cNvPr id="559" name="Google Shape;559;g8a52106081_0_262"/>
          <p:cNvSpPr/>
          <p:nvPr/>
        </p:nvSpPr>
        <p:spPr>
          <a:xfrm flipH="1" rot="10125404">
            <a:off x="2356925" y="945900"/>
            <a:ext cx="4854466" cy="113787"/>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highlight>
                <a:srgbClr val="FFFFFF"/>
              </a:highlight>
              <a:latin typeface="Arial"/>
              <a:ea typeface="Arial"/>
              <a:cs typeface="Arial"/>
              <a:sym typeface="Arial"/>
            </a:endParaRPr>
          </a:p>
        </p:txBody>
      </p:sp>
      <p:sp>
        <p:nvSpPr>
          <p:cNvPr id="560" name="Google Shape;560;g8a52106081_0_262"/>
          <p:cNvSpPr/>
          <p:nvPr/>
        </p:nvSpPr>
        <p:spPr>
          <a:xfrm>
            <a:off x="6166975" y="2675275"/>
            <a:ext cx="1095900" cy="67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61" name="Google Shape;561;g8a52106081_0_262"/>
          <p:cNvCxnSpPr/>
          <p:nvPr/>
        </p:nvCxnSpPr>
        <p:spPr>
          <a:xfrm>
            <a:off x="800100" y="683625"/>
            <a:ext cx="3293974" cy="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sp>
        <p:nvSpPr>
          <p:cNvPr id="567" name="Google Shape;567;g8a52106081_0_291"/>
          <p:cNvSpPr txBox="1"/>
          <p:nvPr/>
        </p:nvSpPr>
        <p:spPr>
          <a:xfrm>
            <a:off x="306600" y="0"/>
            <a:ext cx="11578800" cy="114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b="0" i="0" lang="fr-FR" sz="5000" u="none" cap="none" strike="noStrike">
                <a:solidFill>
                  <a:srgbClr val="000000"/>
                </a:solidFill>
                <a:latin typeface="Calibri"/>
                <a:ea typeface="Calibri"/>
                <a:cs typeface="Calibri"/>
                <a:sym typeface="Calibri"/>
              </a:rPr>
              <a:t>Mois d’avril</a:t>
            </a:r>
            <a:endParaRPr b="0" i="0" sz="5000" u="none" cap="none" strike="noStrike">
              <a:solidFill>
                <a:srgbClr val="000000"/>
              </a:solidFill>
              <a:latin typeface="Calibri"/>
              <a:ea typeface="Calibri"/>
              <a:cs typeface="Calibri"/>
              <a:sym typeface="Calibri"/>
            </a:endParaRPr>
          </a:p>
        </p:txBody>
      </p:sp>
      <p:pic>
        <p:nvPicPr>
          <p:cNvPr id="568" name="Google Shape;568;g8a52106081_0_291"/>
          <p:cNvPicPr preferRelativeResize="0"/>
          <p:nvPr/>
        </p:nvPicPr>
        <p:blipFill rotWithShape="1">
          <a:blip r:embed="rId3">
            <a:alphaModFix/>
          </a:blip>
          <a:srcRect b="0" l="0" r="0" t="0"/>
          <a:stretch/>
        </p:blipFill>
        <p:spPr>
          <a:xfrm>
            <a:off x="814101" y="1333349"/>
            <a:ext cx="5281899" cy="4832351"/>
          </a:xfrm>
          <a:prstGeom prst="rect">
            <a:avLst/>
          </a:prstGeom>
          <a:noFill/>
          <a:ln>
            <a:noFill/>
          </a:ln>
        </p:spPr>
      </p:pic>
      <p:pic>
        <p:nvPicPr>
          <p:cNvPr id="569" name="Google Shape;569;g8a52106081_0_291"/>
          <p:cNvPicPr preferRelativeResize="0"/>
          <p:nvPr/>
        </p:nvPicPr>
        <p:blipFill rotWithShape="1">
          <a:blip r:embed="rId4">
            <a:alphaModFix/>
          </a:blip>
          <a:srcRect b="0" l="0" r="0" t="0"/>
          <a:stretch/>
        </p:blipFill>
        <p:spPr>
          <a:xfrm>
            <a:off x="7380235" y="669621"/>
            <a:ext cx="3843511" cy="2505281"/>
          </a:xfrm>
          <a:prstGeom prst="rect">
            <a:avLst/>
          </a:prstGeom>
          <a:noFill/>
          <a:ln>
            <a:noFill/>
          </a:ln>
        </p:spPr>
      </p:pic>
      <p:pic>
        <p:nvPicPr>
          <p:cNvPr id="570" name="Google Shape;570;g8a52106081_0_291"/>
          <p:cNvPicPr preferRelativeResize="0"/>
          <p:nvPr/>
        </p:nvPicPr>
        <p:blipFill rotWithShape="1">
          <a:blip r:embed="rId5">
            <a:alphaModFix/>
          </a:blip>
          <a:srcRect b="0" l="0" r="0" t="0"/>
          <a:stretch/>
        </p:blipFill>
        <p:spPr>
          <a:xfrm>
            <a:off x="7380234" y="3429000"/>
            <a:ext cx="3843511" cy="2893547"/>
          </a:xfrm>
          <a:prstGeom prst="rect">
            <a:avLst/>
          </a:prstGeom>
          <a:noFill/>
          <a:ln>
            <a:noFill/>
          </a:ln>
        </p:spPr>
      </p:pic>
      <p:sp>
        <p:nvSpPr>
          <p:cNvPr id="571" name="Google Shape;571;g8a52106081_0_291"/>
          <p:cNvSpPr/>
          <p:nvPr/>
        </p:nvSpPr>
        <p:spPr>
          <a:xfrm flipH="1" rot="10124874">
            <a:off x="5555851" y="3007760"/>
            <a:ext cx="1923371" cy="66660"/>
          </a:xfrm>
          <a:prstGeom prst="rightArrow">
            <a:avLst>
              <a:gd fmla="val 50000" name="adj1"/>
              <a:gd fmla="val 10019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highlight>
                <a:srgbClr val="FFFFFF"/>
              </a:highlight>
              <a:latin typeface="Arial"/>
              <a:ea typeface="Arial"/>
              <a:cs typeface="Arial"/>
              <a:sym typeface="Arial"/>
            </a:endParaRPr>
          </a:p>
        </p:txBody>
      </p:sp>
      <p:sp>
        <p:nvSpPr>
          <p:cNvPr id="572" name="Google Shape;572;g8a52106081_0_2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573" name="Google Shape;573;g8a52106081_0_291"/>
          <p:cNvSpPr/>
          <p:nvPr/>
        </p:nvSpPr>
        <p:spPr>
          <a:xfrm flipH="1" rot="-8285509">
            <a:off x="5199342" y="3141572"/>
            <a:ext cx="1923371" cy="66660"/>
          </a:xfrm>
          <a:prstGeom prst="rightArrow">
            <a:avLst>
              <a:gd fmla="val 50000" name="adj1"/>
              <a:gd fmla="val 10019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highlight>
                <a:srgbClr val="FFFFFF"/>
              </a:highlight>
              <a:latin typeface="Arial"/>
              <a:ea typeface="Arial"/>
              <a:cs typeface="Arial"/>
              <a:sym typeface="Arial"/>
            </a:endParaRPr>
          </a:p>
        </p:txBody>
      </p:sp>
      <p:cxnSp>
        <p:nvCxnSpPr>
          <p:cNvPr id="574" name="Google Shape;574;g8a52106081_0_291"/>
          <p:cNvCxnSpPr/>
          <p:nvPr/>
        </p:nvCxnSpPr>
        <p:spPr>
          <a:xfrm>
            <a:off x="209550" y="683625"/>
            <a:ext cx="3293974" cy="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g8a52106081_0_146"/>
          <p:cNvSpPr txBox="1"/>
          <p:nvPr>
            <p:ph type="title"/>
          </p:nvPr>
        </p:nvSpPr>
        <p:spPr>
          <a:xfrm>
            <a:off x="551269" y="-1301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5000"/>
              <a:buFont typeface="Calibri"/>
              <a:buNone/>
            </a:pPr>
            <a:r>
              <a:rPr lang="fr-FR" sz="5000"/>
              <a:t>Mois de mai</a:t>
            </a:r>
            <a:endParaRPr sz="5000"/>
          </a:p>
        </p:txBody>
      </p:sp>
      <p:sp>
        <p:nvSpPr>
          <p:cNvPr id="581" name="Google Shape;581;g8a52106081_0_1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pic>
        <p:nvPicPr>
          <p:cNvPr id="582" name="Google Shape;582;g8a52106081_0_146"/>
          <p:cNvPicPr preferRelativeResize="0"/>
          <p:nvPr/>
        </p:nvPicPr>
        <p:blipFill rotWithShape="1">
          <a:blip r:embed="rId3">
            <a:alphaModFix/>
          </a:blip>
          <a:srcRect b="0" l="0" r="0" t="0"/>
          <a:stretch/>
        </p:blipFill>
        <p:spPr>
          <a:xfrm>
            <a:off x="636325" y="1233625"/>
            <a:ext cx="5488050" cy="5343099"/>
          </a:xfrm>
          <a:prstGeom prst="rect">
            <a:avLst/>
          </a:prstGeom>
          <a:noFill/>
          <a:ln>
            <a:noFill/>
          </a:ln>
        </p:spPr>
      </p:pic>
      <p:pic>
        <p:nvPicPr>
          <p:cNvPr id="583" name="Google Shape;583;g8a52106081_0_146"/>
          <p:cNvPicPr preferRelativeResize="0"/>
          <p:nvPr/>
        </p:nvPicPr>
        <p:blipFill rotWithShape="1">
          <a:blip r:embed="rId4">
            <a:alphaModFix/>
          </a:blip>
          <a:srcRect b="0" l="0" r="0" t="0"/>
          <a:stretch/>
        </p:blipFill>
        <p:spPr>
          <a:xfrm>
            <a:off x="6723775" y="125375"/>
            <a:ext cx="4875250" cy="3924400"/>
          </a:xfrm>
          <a:prstGeom prst="rect">
            <a:avLst/>
          </a:prstGeom>
          <a:noFill/>
          <a:ln>
            <a:noFill/>
          </a:ln>
        </p:spPr>
      </p:pic>
      <p:sp>
        <p:nvSpPr>
          <p:cNvPr id="584" name="Google Shape;584;g8a52106081_0_146"/>
          <p:cNvSpPr txBox="1"/>
          <p:nvPr/>
        </p:nvSpPr>
        <p:spPr>
          <a:xfrm>
            <a:off x="7677475" y="49175"/>
            <a:ext cx="2661300" cy="20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000000"/>
                </a:solidFill>
                <a:latin typeface="Calibri"/>
                <a:ea typeface="Calibri"/>
                <a:cs typeface="Calibri"/>
                <a:sym typeface="Calibri"/>
              </a:rPr>
              <a:t>Cluster Mouvements sociaux</a:t>
            </a:r>
            <a:endParaRPr b="1" i="0" sz="1400" u="none" cap="none" strike="noStrike">
              <a:solidFill>
                <a:srgbClr val="000000"/>
              </a:solidFill>
              <a:latin typeface="Calibri"/>
              <a:ea typeface="Calibri"/>
              <a:cs typeface="Calibri"/>
              <a:sym typeface="Calibri"/>
            </a:endParaRPr>
          </a:p>
        </p:txBody>
      </p:sp>
      <p:pic>
        <p:nvPicPr>
          <p:cNvPr id="585" name="Google Shape;585;g8a52106081_0_146"/>
          <p:cNvPicPr preferRelativeResize="0"/>
          <p:nvPr/>
        </p:nvPicPr>
        <p:blipFill rotWithShape="1">
          <a:blip r:embed="rId5">
            <a:alphaModFix/>
          </a:blip>
          <a:srcRect b="0" l="0" r="0" t="0"/>
          <a:stretch/>
        </p:blipFill>
        <p:spPr>
          <a:xfrm>
            <a:off x="6124375" y="3629325"/>
            <a:ext cx="3587425" cy="3228675"/>
          </a:xfrm>
          <a:prstGeom prst="rect">
            <a:avLst/>
          </a:prstGeom>
          <a:noFill/>
          <a:ln>
            <a:noFill/>
          </a:ln>
        </p:spPr>
      </p:pic>
      <p:sp>
        <p:nvSpPr>
          <p:cNvPr id="586" name="Google Shape;586;g8a52106081_0_146"/>
          <p:cNvSpPr txBox="1"/>
          <p:nvPr/>
        </p:nvSpPr>
        <p:spPr>
          <a:xfrm>
            <a:off x="6702125" y="3385900"/>
            <a:ext cx="2118000" cy="32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000000"/>
                </a:solidFill>
                <a:latin typeface="Calibri"/>
                <a:ea typeface="Calibri"/>
                <a:cs typeface="Calibri"/>
                <a:sym typeface="Calibri"/>
              </a:rPr>
              <a:t>Controverse santé</a:t>
            </a:r>
            <a:endParaRPr b="1" i="0" sz="1400" u="none" cap="none" strike="noStrike">
              <a:solidFill>
                <a:srgbClr val="000000"/>
              </a:solidFill>
              <a:latin typeface="Calibri"/>
              <a:ea typeface="Calibri"/>
              <a:cs typeface="Calibri"/>
              <a:sym typeface="Calibri"/>
            </a:endParaRPr>
          </a:p>
        </p:txBody>
      </p:sp>
      <p:sp>
        <p:nvSpPr>
          <p:cNvPr id="587" name="Google Shape;587;g8a52106081_0_146"/>
          <p:cNvSpPr/>
          <p:nvPr/>
        </p:nvSpPr>
        <p:spPr>
          <a:xfrm rot="-573522">
            <a:off x="4704755" y="5782734"/>
            <a:ext cx="1407340" cy="153927"/>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highlight>
                <a:srgbClr val="FFFFFF"/>
              </a:highlight>
              <a:latin typeface="Arial"/>
              <a:ea typeface="Arial"/>
              <a:cs typeface="Arial"/>
              <a:sym typeface="Arial"/>
            </a:endParaRPr>
          </a:p>
        </p:txBody>
      </p:sp>
      <p:sp>
        <p:nvSpPr>
          <p:cNvPr id="588" name="Google Shape;588;g8a52106081_0_146"/>
          <p:cNvSpPr/>
          <p:nvPr/>
        </p:nvSpPr>
        <p:spPr>
          <a:xfrm rot="-1154532">
            <a:off x="5829662" y="1713277"/>
            <a:ext cx="1407322" cy="153797"/>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highlight>
                <a:srgbClr val="FFFFFF"/>
              </a:highlight>
              <a:latin typeface="Arial"/>
              <a:ea typeface="Arial"/>
              <a:cs typeface="Arial"/>
              <a:sym typeface="Arial"/>
            </a:endParaRPr>
          </a:p>
        </p:txBody>
      </p:sp>
      <p:cxnSp>
        <p:nvCxnSpPr>
          <p:cNvPr id="589" name="Google Shape;589;g8a52106081_0_146"/>
          <p:cNvCxnSpPr/>
          <p:nvPr/>
        </p:nvCxnSpPr>
        <p:spPr>
          <a:xfrm>
            <a:off x="484750" y="836025"/>
            <a:ext cx="3293974" cy="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Google Shape;595;g8a52106081_0_169"/>
          <p:cNvSpPr txBox="1"/>
          <p:nvPr>
            <p:ph type="title"/>
          </p:nvPr>
        </p:nvSpPr>
        <p:spPr>
          <a:xfrm>
            <a:off x="442018" y="-223308"/>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fr-FR" sz="5000"/>
              <a:t>Mois de mai</a:t>
            </a:r>
            <a:endParaRPr sz="5000"/>
          </a:p>
        </p:txBody>
      </p:sp>
      <p:sp>
        <p:nvSpPr>
          <p:cNvPr id="596" name="Google Shape;596;g8a52106081_0_1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pic>
        <p:nvPicPr>
          <p:cNvPr id="597" name="Google Shape;597;g8a52106081_0_169"/>
          <p:cNvPicPr preferRelativeResize="0"/>
          <p:nvPr/>
        </p:nvPicPr>
        <p:blipFill rotWithShape="1">
          <a:blip r:embed="rId3">
            <a:alphaModFix/>
          </a:blip>
          <a:srcRect b="0" l="0" r="0" t="0"/>
          <a:stretch/>
        </p:blipFill>
        <p:spPr>
          <a:xfrm>
            <a:off x="937318" y="1261818"/>
            <a:ext cx="5149354" cy="4881447"/>
          </a:xfrm>
          <a:prstGeom prst="rect">
            <a:avLst/>
          </a:prstGeom>
          <a:noFill/>
          <a:ln>
            <a:noFill/>
          </a:ln>
        </p:spPr>
      </p:pic>
      <p:pic>
        <p:nvPicPr>
          <p:cNvPr id="598" name="Google Shape;598;g8a52106081_0_169"/>
          <p:cNvPicPr preferRelativeResize="0"/>
          <p:nvPr/>
        </p:nvPicPr>
        <p:blipFill rotWithShape="1">
          <a:blip r:embed="rId4">
            <a:alphaModFix/>
          </a:blip>
          <a:srcRect b="0" l="0" r="0" t="0"/>
          <a:stretch/>
        </p:blipFill>
        <p:spPr>
          <a:xfrm>
            <a:off x="7677475" y="1009610"/>
            <a:ext cx="3418604" cy="3492054"/>
          </a:xfrm>
          <a:prstGeom prst="rect">
            <a:avLst/>
          </a:prstGeom>
          <a:noFill/>
          <a:ln>
            <a:noFill/>
          </a:ln>
        </p:spPr>
      </p:pic>
      <p:sp>
        <p:nvSpPr>
          <p:cNvPr id="599" name="Google Shape;599;g8a52106081_0_169"/>
          <p:cNvSpPr/>
          <p:nvPr/>
        </p:nvSpPr>
        <p:spPr>
          <a:xfrm rot="-1154532">
            <a:off x="6091362" y="2257339"/>
            <a:ext cx="1407322" cy="153797"/>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highlight>
                <a:srgbClr val="FFFFFF"/>
              </a:highlight>
              <a:latin typeface="Arial"/>
              <a:ea typeface="Arial"/>
              <a:cs typeface="Arial"/>
              <a:sym typeface="Arial"/>
            </a:endParaRPr>
          </a:p>
        </p:txBody>
      </p:sp>
      <p:sp>
        <p:nvSpPr>
          <p:cNvPr id="600" name="Google Shape;600;g8a52106081_0_169"/>
          <p:cNvSpPr txBox="1"/>
          <p:nvPr/>
        </p:nvSpPr>
        <p:spPr>
          <a:xfrm>
            <a:off x="8056127" y="553151"/>
            <a:ext cx="2661300" cy="20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000000"/>
                </a:solidFill>
                <a:latin typeface="Calibri"/>
                <a:ea typeface="Calibri"/>
                <a:cs typeface="Calibri"/>
                <a:sym typeface="Calibri"/>
              </a:rPr>
              <a:t>Cluster Mouvements sociaux</a:t>
            </a:r>
            <a:endParaRPr b="1" i="0" sz="1400" u="none" cap="none" strike="noStrike">
              <a:solidFill>
                <a:srgbClr val="000000"/>
              </a:solidFill>
              <a:latin typeface="Calibri"/>
              <a:ea typeface="Calibri"/>
              <a:cs typeface="Calibri"/>
              <a:sym typeface="Calibri"/>
            </a:endParaRPr>
          </a:p>
        </p:txBody>
      </p:sp>
      <p:cxnSp>
        <p:nvCxnSpPr>
          <p:cNvPr id="601" name="Google Shape;601;g8a52106081_0_169"/>
          <p:cNvCxnSpPr/>
          <p:nvPr/>
        </p:nvCxnSpPr>
        <p:spPr>
          <a:xfrm>
            <a:off x="438150" y="683625"/>
            <a:ext cx="3293974" cy="0"/>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g8b93796ef8_0_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fr-FR"/>
              <a:t>Eléments de conclusion :</a:t>
            </a:r>
            <a:endParaRPr/>
          </a:p>
        </p:txBody>
      </p:sp>
      <p:sp>
        <p:nvSpPr>
          <p:cNvPr id="608" name="Google Shape;608;g8b93796ef8_0_0"/>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298450" lvl="0" marL="457200" marR="11163" rtl="0" algn="l">
              <a:lnSpc>
                <a:spcPct val="100000"/>
              </a:lnSpc>
              <a:spcBef>
                <a:spcPts val="600"/>
              </a:spcBef>
              <a:spcAft>
                <a:spcPts val="0"/>
              </a:spcAft>
              <a:buSzPts val="1100"/>
              <a:buFont typeface="Arial"/>
              <a:buChar char="-"/>
            </a:pPr>
            <a:r>
              <a:rPr b="1" lang="fr-FR" sz="1100">
                <a:latin typeface="Arial"/>
                <a:ea typeface="Arial"/>
                <a:cs typeface="Arial"/>
                <a:sym typeface="Arial"/>
              </a:rPr>
              <a:t>Est-ce que les mobilisations continuent pendant le confinement?</a:t>
            </a:r>
            <a:endParaRPr b="1" sz="1100">
              <a:latin typeface="Arial"/>
              <a:ea typeface="Arial"/>
              <a:cs typeface="Arial"/>
              <a:sym typeface="Arial"/>
            </a:endParaRPr>
          </a:p>
          <a:p>
            <a:pPr indent="0" lvl="0" marL="0" marR="11163" rtl="0" algn="l">
              <a:lnSpc>
                <a:spcPct val="100000"/>
              </a:lnSpc>
              <a:spcBef>
                <a:spcPts val="600"/>
              </a:spcBef>
              <a:spcAft>
                <a:spcPts val="0"/>
              </a:spcAft>
              <a:buClr>
                <a:schemeClr val="dk1"/>
              </a:buClr>
              <a:buSzPts val="1100"/>
              <a:buFont typeface="Arial"/>
              <a:buNone/>
            </a:pPr>
            <a:r>
              <a:rPr lang="fr-FR" sz="1100">
                <a:latin typeface="Arial"/>
                <a:ea typeface="Arial"/>
                <a:cs typeface="Arial"/>
                <a:sym typeface="Arial"/>
              </a:rPr>
              <a:t>De manière générale, il n‘y a pas eu de manifestations pendant le début du confinement mais plutôt vers la fin (mobilisation du 1er mai, à l’approche du déconfinement).</a:t>
            </a:r>
            <a:endParaRPr sz="1100">
              <a:latin typeface="Arial"/>
              <a:ea typeface="Arial"/>
              <a:cs typeface="Arial"/>
              <a:sym typeface="Arial"/>
            </a:endParaRPr>
          </a:p>
          <a:p>
            <a:pPr indent="0" lvl="0" marL="0" marR="11163" rtl="0" algn="l">
              <a:lnSpc>
                <a:spcPct val="100000"/>
              </a:lnSpc>
              <a:spcBef>
                <a:spcPts val="600"/>
              </a:spcBef>
              <a:spcAft>
                <a:spcPts val="0"/>
              </a:spcAft>
              <a:buClr>
                <a:schemeClr val="dk1"/>
              </a:buClr>
              <a:buSzPts val="1100"/>
              <a:buFont typeface="Arial"/>
              <a:buNone/>
            </a:pPr>
            <a:r>
              <a:t/>
            </a:r>
            <a:endParaRPr sz="1100">
              <a:latin typeface="Arial"/>
              <a:ea typeface="Arial"/>
              <a:cs typeface="Arial"/>
              <a:sym typeface="Arial"/>
            </a:endParaRPr>
          </a:p>
          <a:p>
            <a:pPr indent="-298450" lvl="0" marL="457200" marR="11163" rtl="0" algn="l">
              <a:lnSpc>
                <a:spcPct val="100000"/>
              </a:lnSpc>
              <a:spcBef>
                <a:spcPts val="600"/>
              </a:spcBef>
              <a:spcAft>
                <a:spcPts val="0"/>
              </a:spcAft>
              <a:buSzPts val="1100"/>
              <a:buFont typeface="Arial"/>
              <a:buChar char="-"/>
            </a:pPr>
            <a:r>
              <a:rPr b="1" lang="fr-FR" sz="1100">
                <a:latin typeface="Arial"/>
                <a:ea typeface="Arial"/>
                <a:cs typeface="Arial"/>
                <a:sym typeface="Arial"/>
              </a:rPr>
              <a:t>Que deviennent ces mouvements pendant la crise sanitaire?</a:t>
            </a:r>
            <a:endParaRPr b="1" sz="1100">
              <a:latin typeface="Arial"/>
              <a:ea typeface="Arial"/>
              <a:cs typeface="Arial"/>
              <a:sym typeface="Arial"/>
            </a:endParaRPr>
          </a:p>
          <a:p>
            <a:pPr indent="0" lvl="0" marL="0" marR="11163" rtl="0" algn="l">
              <a:lnSpc>
                <a:spcPct val="100000"/>
              </a:lnSpc>
              <a:spcBef>
                <a:spcPts val="600"/>
              </a:spcBef>
              <a:spcAft>
                <a:spcPts val="0"/>
              </a:spcAft>
              <a:buClr>
                <a:schemeClr val="dk1"/>
              </a:buClr>
              <a:buSzPts val="1100"/>
              <a:buFont typeface="Arial"/>
              <a:buNone/>
            </a:pPr>
            <a:r>
              <a:rPr lang="fr-FR" sz="1100">
                <a:latin typeface="Arial"/>
                <a:ea typeface="Arial"/>
                <a:cs typeface="Arial"/>
                <a:sym typeface="Arial"/>
              </a:rPr>
              <a:t>Il semblerait qu’au début du confinement, les revendications sociales aient été évincées momentanément par le climat anxiogène de l’épidémie.</a:t>
            </a:r>
            <a:endParaRPr sz="1100">
              <a:latin typeface="Arial"/>
              <a:ea typeface="Arial"/>
              <a:cs typeface="Arial"/>
              <a:sym typeface="Arial"/>
            </a:endParaRPr>
          </a:p>
          <a:p>
            <a:pPr indent="0" lvl="0" marL="0" marR="11163" rtl="0" algn="l">
              <a:lnSpc>
                <a:spcPct val="100000"/>
              </a:lnSpc>
              <a:spcBef>
                <a:spcPts val="600"/>
              </a:spcBef>
              <a:spcAft>
                <a:spcPts val="0"/>
              </a:spcAft>
              <a:buClr>
                <a:schemeClr val="dk1"/>
              </a:buClr>
              <a:buSzPts val="1100"/>
              <a:buFont typeface="Arial"/>
              <a:buNone/>
            </a:pPr>
            <a:r>
              <a:t/>
            </a:r>
            <a:endParaRPr b="1" sz="1100">
              <a:latin typeface="Arial"/>
              <a:ea typeface="Arial"/>
              <a:cs typeface="Arial"/>
              <a:sym typeface="Arial"/>
            </a:endParaRPr>
          </a:p>
          <a:p>
            <a:pPr indent="-298450" lvl="0" marL="457200" marR="11163" rtl="0" algn="l">
              <a:lnSpc>
                <a:spcPct val="100000"/>
              </a:lnSpc>
              <a:spcBef>
                <a:spcPts val="600"/>
              </a:spcBef>
              <a:spcAft>
                <a:spcPts val="0"/>
              </a:spcAft>
              <a:buSzPts val="1100"/>
              <a:buFont typeface="Arial"/>
              <a:buChar char="-"/>
            </a:pPr>
            <a:r>
              <a:rPr b="1" lang="fr-FR" sz="1100">
                <a:latin typeface="Arial"/>
                <a:ea typeface="Arial"/>
                <a:cs typeface="Arial"/>
                <a:sym typeface="Arial"/>
              </a:rPr>
              <a:t>Les mobilisations sociales ont-elles simplement migré en ligne?</a:t>
            </a:r>
            <a:endParaRPr b="1" sz="1100">
              <a:latin typeface="Arial"/>
              <a:ea typeface="Arial"/>
              <a:cs typeface="Arial"/>
              <a:sym typeface="Arial"/>
            </a:endParaRPr>
          </a:p>
          <a:p>
            <a:pPr indent="0" lvl="0" marL="0" marR="11163" rtl="0" algn="l">
              <a:lnSpc>
                <a:spcPct val="100000"/>
              </a:lnSpc>
              <a:spcBef>
                <a:spcPts val="600"/>
              </a:spcBef>
              <a:spcAft>
                <a:spcPts val="0"/>
              </a:spcAft>
              <a:buClr>
                <a:schemeClr val="dk1"/>
              </a:buClr>
              <a:buSzPts val="1100"/>
              <a:buFont typeface="Arial"/>
              <a:buNone/>
            </a:pPr>
            <a:r>
              <a:rPr lang="fr-FR" sz="1100">
                <a:latin typeface="Arial"/>
                <a:ea typeface="Arial"/>
                <a:cs typeface="Arial"/>
                <a:sym typeface="Arial"/>
              </a:rPr>
              <a:t>Oui. </a:t>
            </a:r>
            <a:endParaRPr sz="1100">
              <a:latin typeface="Arial"/>
              <a:ea typeface="Arial"/>
              <a:cs typeface="Arial"/>
              <a:sym typeface="Arial"/>
            </a:endParaRPr>
          </a:p>
          <a:p>
            <a:pPr indent="0" lvl="0" marL="0" rtl="0" algn="l">
              <a:lnSpc>
                <a:spcPct val="100000"/>
              </a:lnSpc>
              <a:spcBef>
                <a:spcPts val="600"/>
              </a:spcBef>
              <a:spcAft>
                <a:spcPts val="0"/>
              </a:spcAft>
              <a:buClr>
                <a:schemeClr val="dk1"/>
              </a:buClr>
              <a:buSzPts val="1100"/>
              <a:buFont typeface="Arial"/>
              <a:buNone/>
            </a:pPr>
            <a:r>
              <a:t/>
            </a:r>
            <a:endParaRPr b="1" sz="1100">
              <a:latin typeface="Arial"/>
              <a:ea typeface="Arial"/>
              <a:cs typeface="Arial"/>
              <a:sym typeface="Arial"/>
            </a:endParaRPr>
          </a:p>
          <a:p>
            <a:pPr indent="-298450" lvl="0" marL="457200" rtl="0" algn="l">
              <a:lnSpc>
                <a:spcPct val="100000"/>
              </a:lnSpc>
              <a:spcBef>
                <a:spcPts val="600"/>
              </a:spcBef>
              <a:spcAft>
                <a:spcPts val="0"/>
              </a:spcAft>
              <a:buSzPts val="1100"/>
              <a:buFont typeface="Arial"/>
              <a:buChar char="-"/>
            </a:pPr>
            <a:r>
              <a:rPr b="1" lang="fr-FR" sz="1100">
                <a:latin typeface="Arial"/>
                <a:ea typeface="Arial"/>
                <a:cs typeface="Arial"/>
                <a:sym typeface="Arial"/>
              </a:rPr>
              <a:t>Où sont passé les gilets jaunes? </a:t>
            </a:r>
            <a:endParaRPr b="1" sz="1100">
              <a:latin typeface="Arial"/>
              <a:ea typeface="Arial"/>
              <a:cs typeface="Arial"/>
              <a:sym typeface="Arial"/>
            </a:endParaRPr>
          </a:p>
          <a:p>
            <a:pPr indent="0" lvl="0" marL="0" rtl="0" algn="l">
              <a:lnSpc>
                <a:spcPct val="100000"/>
              </a:lnSpc>
              <a:spcBef>
                <a:spcPts val="600"/>
              </a:spcBef>
              <a:spcAft>
                <a:spcPts val="0"/>
              </a:spcAft>
              <a:buClr>
                <a:schemeClr val="dk1"/>
              </a:buClr>
              <a:buSzPts val="1100"/>
              <a:buFont typeface="Arial"/>
              <a:buNone/>
            </a:pPr>
            <a:r>
              <a:rPr lang="fr-FR" sz="1100">
                <a:latin typeface="Arial"/>
                <a:ea typeface="Arial"/>
                <a:cs typeface="Arial"/>
                <a:sym typeface="Arial"/>
              </a:rPr>
              <a:t>Ils sont toujours présents mais l’ampleur du coronavirus les a rendue peu visible. Avec le déconfinement ils reviennent en force sur le paysage médiatique</a:t>
            </a:r>
            <a:endParaRPr sz="1100">
              <a:latin typeface="Arial"/>
              <a:ea typeface="Arial"/>
              <a:cs typeface="Arial"/>
              <a:sym typeface="Arial"/>
            </a:endParaRPr>
          </a:p>
          <a:p>
            <a:pPr indent="0" lvl="0" marL="0" rtl="0" algn="l">
              <a:lnSpc>
                <a:spcPct val="100000"/>
              </a:lnSpc>
              <a:spcBef>
                <a:spcPts val="600"/>
              </a:spcBef>
              <a:spcAft>
                <a:spcPts val="0"/>
              </a:spcAft>
              <a:buClr>
                <a:schemeClr val="dk1"/>
              </a:buClr>
              <a:buSzPts val="1100"/>
              <a:buFont typeface="Arial"/>
              <a:buNone/>
            </a:pPr>
            <a:r>
              <a:t/>
            </a:r>
            <a:endParaRPr b="1" sz="1100">
              <a:latin typeface="Arial"/>
              <a:ea typeface="Arial"/>
              <a:cs typeface="Arial"/>
              <a:sym typeface="Arial"/>
            </a:endParaRPr>
          </a:p>
          <a:p>
            <a:pPr indent="-298450" lvl="0" marL="457200" rtl="0" algn="l">
              <a:lnSpc>
                <a:spcPct val="100000"/>
              </a:lnSpc>
              <a:spcBef>
                <a:spcPts val="600"/>
              </a:spcBef>
              <a:spcAft>
                <a:spcPts val="0"/>
              </a:spcAft>
              <a:buSzPts val="1100"/>
              <a:buFont typeface="Arial"/>
              <a:buChar char="-"/>
            </a:pPr>
            <a:r>
              <a:rPr b="1" lang="fr-FR" sz="1100">
                <a:latin typeface="Arial"/>
                <a:ea typeface="Arial"/>
                <a:cs typeface="Arial"/>
                <a:sym typeface="Arial"/>
              </a:rPr>
              <a:t>Quelle visibilité pour les mouvements d’extrême droite, pour les défenseurs de LREM?</a:t>
            </a:r>
            <a:endParaRPr b="1" sz="1100">
              <a:latin typeface="Arial"/>
              <a:ea typeface="Arial"/>
              <a:cs typeface="Arial"/>
              <a:sym typeface="Arial"/>
            </a:endParaRPr>
          </a:p>
          <a:p>
            <a:pPr indent="0" lvl="0" marL="0" marR="11163" rtl="0" algn="l">
              <a:lnSpc>
                <a:spcPct val="100000"/>
              </a:lnSpc>
              <a:spcBef>
                <a:spcPts val="600"/>
              </a:spcBef>
              <a:spcAft>
                <a:spcPts val="0"/>
              </a:spcAft>
              <a:buClr>
                <a:schemeClr val="dk1"/>
              </a:buClr>
              <a:buSzPts val="1100"/>
              <a:buFont typeface="Arial"/>
              <a:buNone/>
            </a:pPr>
            <a:r>
              <a:rPr lang="fr-FR" sz="1100">
                <a:latin typeface="Arial"/>
                <a:ea typeface="Arial"/>
                <a:cs typeface="Arial"/>
                <a:sym typeface="Arial"/>
              </a:rPr>
              <a:t>Les tweets les plus populaires proviennent de comptes de l’opposition (individus et médias), mais il semble plutôt difficile de leur attribuer une appartenance politique. Beaucoup n’en revendiquent pas ouvertement, mais ils privilégient des contenus associés à la lutte contre le changement climatique et les actions et la prise de parole citoyennes via les médias.</a:t>
            </a:r>
            <a:endParaRPr sz="1100">
              <a:latin typeface="Arial"/>
              <a:ea typeface="Arial"/>
              <a:cs typeface="Arial"/>
              <a:sym typeface="Arial"/>
            </a:endParaRPr>
          </a:p>
          <a:p>
            <a:pPr indent="0" lvl="0" marL="0" rtl="0" algn="l">
              <a:spcBef>
                <a:spcPts val="1000"/>
              </a:spcBef>
              <a:spcAft>
                <a:spcPts val="0"/>
              </a:spcAft>
              <a:buNone/>
            </a:pPr>
            <a:r>
              <a:t/>
            </a:r>
            <a:endParaRPr/>
          </a:p>
        </p:txBody>
      </p:sp>
      <p:sp>
        <p:nvSpPr>
          <p:cNvPr id="609" name="Google Shape;609;g8b93796ef8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fr-FR"/>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9" name="Shape 139"/>
        <p:cNvGrpSpPr/>
        <p:nvPr/>
      </p:nvGrpSpPr>
      <p:grpSpPr>
        <a:xfrm>
          <a:off x="0" y="0"/>
          <a:ext cx="0" cy="0"/>
          <a:chOff x="0" y="0"/>
          <a:chExt cx="0" cy="0"/>
        </a:xfrm>
      </p:grpSpPr>
      <p:sp>
        <p:nvSpPr>
          <p:cNvPr id="140" name="Google Shape;140;p3"/>
          <p:cNvSpPr txBox="1"/>
          <p:nvPr>
            <p:ph type="title"/>
          </p:nvPr>
        </p:nvSpPr>
        <p:spPr>
          <a:xfrm>
            <a:off x="538162" y="1825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fr-FR"/>
              <a:t>Chronologie</a:t>
            </a:r>
            <a:endParaRPr/>
          </a:p>
        </p:txBody>
      </p:sp>
      <p:pic>
        <p:nvPicPr>
          <p:cNvPr id="141" name="Google Shape;141;p3"/>
          <p:cNvPicPr preferRelativeResize="0"/>
          <p:nvPr/>
        </p:nvPicPr>
        <p:blipFill rotWithShape="1">
          <a:blip r:embed="rId3">
            <a:alphaModFix/>
          </a:blip>
          <a:srcRect b="14122" l="0" r="1" t="7131"/>
          <a:stretch/>
        </p:blipFill>
        <p:spPr>
          <a:xfrm>
            <a:off x="828675" y="1825626"/>
            <a:ext cx="10525125" cy="4351338"/>
          </a:xfrm>
          <a:prstGeom prst="rect">
            <a:avLst/>
          </a:prstGeom>
          <a:noFill/>
          <a:ln>
            <a:noFill/>
          </a:ln>
        </p:spPr>
      </p:pic>
      <p:sp>
        <p:nvSpPr>
          <p:cNvPr id="142" name="Google Shape;14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200"/>
              <a:buNone/>
            </a:pPr>
            <a:fld id="{00000000-1234-1234-1234-123412341234}" type="slidenum">
              <a:rPr lang="fr-FR">
                <a:latin typeface="Calibri"/>
                <a:ea typeface="Calibri"/>
                <a:cs typeface="Calibri"/>
                <a:sym typeface="Calibri"/>
              </a:rPr>
              <a:t>‹#›</a:t>
            </a:fld>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46" name="Shape 146"/>
        <p:cNvGrpSpPr/>
        <p:nvPr/>
      </p:nvGrpSpPr>
      <p:grpSpPr>
        <a:xfrm>
          <a:off x="0" y="0"/>
          <a:ext cx="0" cy="0"/>
          <a:chOff x="0" y="0"/>
          <a:chExt cx="0" cy="0"/>
        </a:xfrm>
      </p:grpSpPr>
      <p:sp>
        <p:nvSpPr>
          <p:cNvPr id="147" name="Google Shape;147;p4"/>
          <p:cNvSpPr/>
          <p:nvPr/>
        </p:nvSpPr>
        <p:spPr>
          <a:xfrm>
            <a:off x="-30960" y="-17932"/>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8" name="Google Shape;148;p4"/>
          <p:cNvSpPr txBox="1"/>
          <p:nvPr>
            <p:ph type="title"/>
          </p:nvPr>
        </p:nvSpPr>
        <p:spPr>
          <a:xfrm>
            <a:off x="507030" y="377702"/>
            <a:ext cx="10905000" cy="1135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Font typeface="Calibri"/>
              <a:buNone/>
            </a:pPr>
            <a:r>
              <a:rPr lang="fr-FR" sz="3600"/>
              <a:t>Eléments de contexte</a:t>
            </a:r>
            <a:endParaRPr/>
          </a:p>
        </p:txBody>
      </p:sp>
      <p:sp>
        <p:nvSpPr>
          <p:cNvPr id="149" name="Google Shape;149;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150" name="Google Shape;150;p4"/>
          <p:cNvSpPr txBox="1"/>
          <p:nvPr>
            <p:ph idx="4294967295" type="title"/>
          </p:nvPr>
        </p:nvSpPr>
        <p:spPr>
          <a:xfrm>
            <a:off x="0" y="2990850"/>
            <a:ext cx="10904538" cy="11350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Calibri"/>
              <a:buNone/>
            </a:pPr>
            <a:r>
              <a:rPr lang="fr-FR" sz="3600"/>
              <a:t>Questions </a:t>
            </a:r>
            <a:endParaRPr/>
          </a:p>
        </p:txBody>
      </p:sp>
      <p:sp>
        <p:nvSpPr>
          <p:cNvPr id="151" name="Google Shape;151;p4"/>
          <p:cNvSpPr/>
          <p:nvPr/>
        </p:nvSpPr>
        <p:spPr>
          <a:xfrm rot="2700000">
            <a:off x="11052629" y="2120024"/>
            <a:ext cx="645368" cy="645368"/>
          </a:xfrm>
          <a:prstGeom prst="rect">
            <a:avLst/>
          </a:prstGeom>
          <a:solidFill>
            <a:schemeClr val="accent4">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2" name="Google Shape;152;p4"/>
          <p:cNvSpPr/>
          <p:nvPr/>
        </p:nvSpPr>
        <p:spPr>
          <a:xfrm rot="-5400000">
            <a:off x="10289068" y="1343027"/>
            <a:ext cx="2532832" cy="1273032"/>
          </a:xfrm>
          <a:prstGeom prst="triangle">
            <a:avLst>
              <a:gd fmla="val 50000" name="adj"/>
            </a:avLst>
          </a:prstGeom>
          <a:solidFill>
            <a:schemeClr val="accent4">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3" name="Google Shape;153;p4"/>
          <p:cNvSpPr/>
          <p:nvPr/>
        </p:nvSpPr>
        <p:spPr>
          <a:xfrm rot="5400000">
            <a:off x="-501760" y="5103257"/>
            <a:ext cx="2017580" cy="1014060"/>
          </a:xfrm>
          <a:prstGeom prst="triangle">
            <a:avLst>
              <a:gd fmla="val 50000" name="adj"/>
            </a:avLst>
          </a:prstGeom>
          <a:solidFill>
            <a:schemeClr val="accent1">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 name="Google Shape;154;p4"/>
          <p:cNvSpPr/>
          <p:nvPr/>
        </p:nvSpPr>
        <p:spPr>
          <a:xfrm rot="2700000">
            <a:off x="427916" y="5728708"/>
            <a:ext cx="485578" cy="485578"/>
          </a:xfrm>
          <a:prstGeom prst="rect">
            <a:avLst/>
          </a:prstGeom>
          <a:solidFill>
            <a:schemeClr val="accent1">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5" name="Google Shape;155;p4"/>
          <p:cNvSpPr/>
          <p:nvPr/>
        </p:nvSpPr>
        <p:spPr>
          <a:xfrm>
            <a:off x="1014050" y="1488749"/>
            <a:ext cx="9354900" cy="2169784"/>
          </a:xfrm>
          <a:prstGeom prst="rect">
            <a:avLst/>
          </a:prstGeom>
          <a:noFill/>
          <a:ln>
            <a:noFill/>
          </a:ln>
        </p:spPr>
        <p:txBody>
          <a:bodyPr anchorCtr="0" anchor="t" bIns="45700" lIns="91425" spcFirstLastPara="1" rIns="91425" wrap="square" tIns="45700">
            <a:spAutoFit/>
          </a:bodyPr>
          <a:lstStyle/>
          <a:p>
            <a:pPr indent="0" lvl="0" marL="0" marR="11163" rtl="0" algn="ctr">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a:p>
            <a:pPr indent="-285750" lvl="0" marL="285750" marR="11163" rtl="0" algn="ctr">
              <a:lnSpc>
                <a:spcPct val="100000"/>
              </a:lnSpc>
              <a:spcBef>
                <a:spcPts val="600"/>
              </a:spcBef>
              <a:spcAft>
                <a:spcPts val="0"/>
              </a:spcAft>
              <a:buClr>
                <a:schemeClr val="dk1"/>
              </a:buClr>
              <a:buSzPts val="1800"/>
              <a:buFont typeface="Arial"/>
              <a:buChar char="➔"/>
            </a:pPr>
            <a:r>
              <a:rPr b="0" i="0" lang="fr-FR" sz="2000" u="none" cap="none" strike="noStrike">
                <a:solidFill>
                  <a:schemeClr val="dk1"/>
                </a:solidFill>
                <a:latin typeface="Calibri"/>
                <a:ea typeface="Calibri"/>
                <a:cs typeface="Calibri"/>
                <a:sym typeface="Calibri"/>
              </a:rPr>
              <a:t>Crainte dans les médias des mouvements sociaux pendant la crise du COVID-19.</a:t>
            </a:r>
            <a:endParaRPr b="0" i="0" sz="2000" u="none" cap="none" strike="noStrike">
              <a:solidFill>
                <a:srgbClr val="000000"/>
              </a:solidFill>
              <a:latin typeface="Arial"/>
              <a:ea typeface="Arial"/>
              <a:cs typeface="Arial"/>
              <a:sym typeface="Arial"/>
            </a:endParaRPr>
          </a:p>
          <a:p>
            <a:pPr indent="-285750" lvl="0" marL="285750" marR="0" rtl="0" algn="ctr">
              <a:lnSpc>
                <a:spcPct val="100000"/>
              </a:lnSpc>
              <a:spcBef>
                <a:spcPts val="600"/>
              </a:spcBef>
              <a:spcAft>
                <a:spcPts val="0"/>
              </a:spcAft>
              <a:buClr>
                <a:schemeClr val="dk1"/>
              </a:buClr>
              <a:buSzPts val="1800"/>
              <a:buFont typeface="Arial"/>
              <a:buChar char="➔"/>
            </a:pPr>
            <a:r>
              <a:rPr b="0" i="0" lang="fr-FR" sz="2000" u="none" cap="none" strike="noStrike">
                <a:solidFill>
                  <a:schemeClr val="dk1"/>
                </a:solidFill>
                <a:latin typeface="Calibri"/>
                <a:ea typeface="Calibri"/>
                <a:cs typeface="Calibri"/>
                <a:sym typeface="Calibri"/>
              </a:rPr>
              <a:t>Mouvements sociaux récents en France : gilets jaunes, balance ton porc, etc.</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2000"/>
              <a:buFont typeface="Arial"/>
              <a:buNone/>
            </a:pPr>
            <a:br>
              <a:rPr b="0" i="0" lang="fr-FR" sz="2000" u="none" cap="none" strike="noStrike">
                <a:solidFill>
                  <a:schemeClr val="dk1"/>
                </a:solidFill>
                <a:latin typeface="Calibri"/>
                <a:ea typeface="Calibri"/>
                <a:cs typeface="Calibri"/>
                <a:sym typeface="Calibri"/>
              </a:rPr>
            </a:br>
            <a:br>
              <a:rPr b="0" i="0" lang="fr-FR" sz="2000" u="none" cap="none" strike="noStrike">
                <a:solidFill>
                  <a:schemeClr val="dk1"/>
                </a:solidFill>
                <a:latin typeface="Calibri"/>
                <a:ea typeface="Calibri"/>
                <a:cs typeface="Calibri"/>
                <a:sym typeface="Calibri"/>
              </a:rPr>
            </a:br>
            <a:endParaRPr b="1" i="0" sz="2000" u="none" cap="none" strike="noStrike">
              <a:solidFill>
                <a:schemeClr val="dk1"/>
              </a:solidFill>
              <a:latin typeface="Calibri"/>
              <a:ea typeface="Calibri"/>
              <a:cs typeface="Calibri"/>
              <a:sym typeface="Calibri"/>
            </a:endParaRPr>
          </a:p>
        </p:txBody>
      </p:sp>
      <p:sp>
        <p:nvSpPr>
          <p:cNvPr id="156" name="Google Shape;156;p4"/>
          <p:cNvSpPr txBox="1"/>
          <p:nvPr/>
        </p:nvSpPr>
        <p:spPr>
          <a:xfrm>
            <a:off x="1260550" y="4216850"/>
            <a:ext cx="8793900" cy="1905900"/>
          </a:xfrm>
          <a:prstGeom prst="rect">
            <a:avLst/>
          </a:prstGeom>
          <a:noFill/>
          <a:ln>
            <a:noFill/>
          </a:ln>
        </p:spPr>
        <p:txBody>
          <a:bodyPr anchorCtr="0" anchor="t" bIns="91425" lIns="91425" spcFirstLastPara="1" rIns="91425" wrap="square" tIns="91425">
            <a:noAutofit/>
          </a:bodyPr>
          <a:lstStyle/>
          <a:p>
            <a:pPr indent="-355600" lvl="0" marL="457200" marR="11163" rtl="0" algn="ctr">
              <a:lnSpc>
                <a:spcPct val="100000"/>
              </a:lnSpc>
              <a:spcBef>
                <a:spcPts val="600"/>
              </a:spcBef>
              <a:spcAft>
                <a:spcPts val="0"/>
              </a:spcAft>
              <a:buClr>
                <a:schemeClr val="dk1"/>
              </a:buClr>
              <a:buSzPts val="2000"/>
              <a:buFont typeface="Calibri"/>
              <a:buChar char="●"/>
            </a:pPr>
            <a:r>
              <a:rPr b="1" i="0" lang="fr-FR" sz="2000" u="none" cap="none" strike="noStrike">
                <a:solidFill>
                  <a:schemeClr val="dk1"/>
                </a:solidFill>
                <a:latin typeface="Calibri"/>
                <a:ea typeface="Calibri"/>
                <a:cs typeface="Calibri"/>
                <a:sym typeface="Calibri"/>
              </a:rPr>
              <a:t>Est-ce que les mobilisations continuent pendant le confinement?</a:t>
            </a:r>
            <a:endParaRPr b="0" i="0" sz="1400" u="none" cap="none" strike="noStrike">
              <a:solidFill>
                <a:schemeClr val="dk1"/>
              </a:solidFill>
              <a:latin typeface="Arial"/>
              <a:ea typeface="Arial"/>
              <a:cs typeface="Arial"/>
              <a:sym typeface="Arial"/>
            </a:endParaRPr>
          </a:p>
          <a:p>
            <a:pPr indent="-355600" lvl="0" marL="457200" marR="11163" rtl="0" algn="ctr">
              <a:lnSpc>
                <a:spcPct val="100000"/>
              </a:lnSpc>
              <a:spcBef>
                <a:spcPts val="0"/>
              </a:spcBef>
              <a:spcAft>
                <a:spcPts val="0"/>
              </a:spcAft>
              <a:buClr>
                <a:schemeClr val="dk1"/>
              </a:buClr>
              <a:buSzPts val="2000"/>
              <a:buFont typeface="Calibri"/>
              <a:buChar char="●"/>
            </a:pPr>
            <a:r>
              <a:rPr b="1" i="0" lang="fr-FR" sz="2000" u="none" cap="none" strike="noStrike">
                <a:solidFill>
                  <a:schemeClr val="dk1"/>
                </a:solidFill>
                <a:latin typeface="Calibri"/>
                <a:ea typeface="Calibri"/>
                <a:cs typeface="Calibri"/>
                <a:sym typeface="Calibri"/>
              </a:rPr>
              <a:t>Que deviennent ces mouvements pendant la crise sanitaire?</a:t>
            </a:r>
            <a:endParaRPr b="0" i="0" sz="1400" u="none" cap="none" strike="noStrike">
              <a:solidFill>
                <a:schemeClr val="dk1"/>
              </a:solidFill>
              <a:latin typeface="Arial"/>
              <a:ea typeface="Arial"/>
              <a:cs typeface="Arial"/>
              <a:sym typeface="Arial"/>
            </a:endParaRPr>
          </a:p>
          <a:p>
            <a:pPr indent="-355600" lvl="0" marL="457200" marR="11163" rtl="0" algn="ctr">
              <a:lnSpc>
                <a:spcPct val="100000"/>
              </a:lnSpc>
              <a:spcBef>
                <a:spcPts val="0"/>
              </a:spcBef>
              <a:spcAft>
                <a:spcPts val="0"/>
              </a:spcAft>
              <a:buClr>
                <a:schemeClr val="dk1"/>
              </a:buClr>
              <a:buSzPts val="2000"/>
              <a:buFont typeface="Calibri"/>
              <a:buChar char="●"/>
            </a:pPr>
            <a:r>
              <a:rPr b="1" i="0" lang="fr-FR" sz="2000" u="none" cap="none" strike="noStrike">
                <a:solidFill>
                  <a:schemeClr val="dk1"/>
                </a:solidFill>
                <a:latin typeface="Calibri"/>
                <a:ea typeface="Calibri"/>
                <a:cs typeface="Calibri"/>
                <a:sym typeface="Calibri"/>
              </a:rPr>
              <a:t>Les mobilisations sociales ont-elles simplement migré en ligne?</a:t>
            </a:r>
            <a:endParaRPr b="0" i="0" sz="1400" u="none" cap="none" strike="noStrike">
              <a:solidFill>
                <a:schemeClr val="dk1"/>
              </a:solidFill>
              <a:latin typeface="Arial"/>
              <a:ea typeface="Arial"/>
              <a:cs typeface="Arial"/>
              <a:sym typeface="Arial"/>
            </a:endParaRPr>
          </a:p>
          <a:p>
            <a:pPr indent="-355600" lvl="0" marL="457200" marR="0" rtl="0" algn="ctr">
              <a:lnSpc>
                <a:spcPct val="100000"/>
              </a:lnSpc>
              <a:spcBef>
                <a:spcPts val="0"/>
              </a:spcBef>
              <a:spcAft>
                <a:spcPts val="0"/>
              </a:spcAft>
              <a:buClr>
                <a:schemeClr val="dk1"/>
              </a:buClr>
              <a:buSzPts val="2000"/>
              <a:buFont typeface="Calibri"/>
              <a:buChar char="●"/>
            </a:pPr>
            <a:r>
              <a:rPr b="1" i="0" lang="fr-FR" sz="2000" u="none" cap="none" strike="noStrike">
                <a:solidFill>
                  <a:schemeClr val="dk1"/>
                </a:solidFill>
                <a:latin typeface="Calibri"/>
                <a:ea typeface="Calibri"/>
                <a:cs typeface="Calibri"/>
                <a:sym typeface="Calibri"/>
              </a:rPr>
              <a:t>Où sont passé les gilets jaunes? Quelle visibilité pour les mouvements d’extrême droite, pour les défenseurs de LREM?</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60" name="Shape 160"/>
        <p:cNvGrpSpPr/>
        <p:nvPr/>
      </p:nvGrpSpPr>
      <p:grpSpPr>
        <a:xfrm>
          <a:off x="0" y="0"/>
          <a:ext cx="0" cy="0"/>
          <a:chOff x="0" y="0"/>
          <a:chExt cx="0" cy="0"/>
        </a:xfrm>
      </p:grpSpPr>
      <p:sp>
        <p:nvSpPr>
          <p:cNvPr id="161" name="Google Shape;161;p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2" name="Google Shape;162;p5"/>
          <p:cNvSpPr txBox="1"/>
          <p:nvPr>
            <p:ph type="title"/>
          </p:nvPr>
        </p:nvSpPr>
        <p:spPr>
          <a:xfrm>
            <a:off x="233024" y="89825"/>
            <a:ext cx="5136416" cy="113573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fr-FR" sz="3600"/>
              <a:t>Problématique </a:t>
            </a:r>
            <a:br>
              <a:rPr b="1" lang="fr-FR" sz="3600"/>
            </a:br>
            <a:endParaRPr sz="3600"/>
          </a:p>
        </p:txBody>
      </p:sp>
      <p:sp>
        <p:nvSpPr>
          <p:cNvPr id="163" name="Google Shape;163;p5"/>
          <p:cNvSpPr txBox="1"/>
          <p:nvPr>
            <p:ph idx="1" type="body"/>
          </p:nvPr>
        </p:nvSpPr>
        <p:spPr>
          <a:xfrm>
            <a:off x="643468" y="1782981"/>
            <a:ext cx="5136416" cy="439398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000"/>
              <a:buNone/>
            </a:pPr>
            <a:r>
              <a:rPr b="1" lang="fr-FR" sz="2000"/>
              <a:t>Comment les mouvements sociaux français se sont-ils manifestés en ligne pendant la crise sanitaire du Covid-19 ?</a:t>
            </a:r>
            <a:endParaRPr/>
          </a:p>
          <a:p>
            <a:pPr indent="0" lvl="0" marL="0" rtl="0" algn="ctr">
              <a:lnSpc>
                <a:spcPct val="90000"/>
              </a:lnSpc>
              <a:spcBef>
                <a:spcPts val="1000"/>
              </a:spcBef>
              <a:spcAft>
                <a:spcPts val="0"/>
              </a:spcAft>
              <a:buClr>
                <a:schemeClr val="dk1"/>
              </a:buClr>
              <a:buSzPts val="2000"/>
              <a:buNone/>
            </a:pPr>
            <a:r>
              <a:t/>
            </a:r>
            <a:endParaRPr b="1" sz="2000"/>
          </a:p>
          <a:p>
            <a:pPr indent="0" lvl="0" marL="0" rtl="0" algn="ctr">
              <a:lnSpc>
                <a:spcPct val="90000"/>
              </a:lnSpc>
              <a:spcBef>
                <a:spcPts val="1000"/>
              </a:spcBef>
              <a:spcAft>
                <a:spcPts val="0"/>
              </a:spcAft>
              <a:buClr>
                <a:schemeClr val="dk1"/>
              </a:buClr>
              <a:buSzPts val="2000"/>
              <a:buNone/>
            </a:pPr>
            <a:r>
              <a:rPr b="1" lang="fr-FR" sz="2000"/>
              <a:t>Quelle continuité peut-on constater dans le débat social et les mouvements de contestation?</a:t>
            </a:r>
            <a:endParaRPr/>
          </a:p>
        </p:txBody>
      </p:sp>
      <p:sp>
        <p:nvSpPr>
          <p:cNvPr id="164" name="Google Shape;164;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165" name="Google Shape;165;p5"/>
          <p:cNvSpPr/>
          <p:nvPr/>
        </p:nvSpPr>
        <p:spPr>
          <a:xfrm rot="5400000">
            <a:off x="-501760" y="5103257"/>
            <a:ext cx="2017580" cy="1014060"/>
          </a:xfrm>
          <a:prstGeom prst="triangle">
            <a:avLst>
              <a:gd fmla="val 50000" name="adj"/>
            </a:avLst>
          </a:prstGeom>
          <a:solidFill>
            <a:schemeClr val="accent1">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p5"/>
          <p:cNvSpPr/>
          <p:nvPr/>
        </p:nvSpPr>
        <p:spPr>
          <a:xfrm rot="2700000">
            <a:off x="427916" y="5728708"/>
            <a:ext cx="485578" cy="485578"/>
          </a:xfrm>
          <a:prstGeom prst="rect">
            <a:avLst/>
          </a:prstGeom>
          <a:solidFill>
            <a:schemeClr val="accent1">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Une image contenant personne, extérieur, bâtiment, groupe&#10;&#10;Description générée automatiquement" id="167" name="Google Shape;167;p5"/>
          <p:cNvPicPr preferRelativeResize="0"/>
          <p:nvPr/>
        </p:nvPicPr>
        <p:blipFill rotWithShape="1">
          <a:blip r:embed="rId3">
            <a:alphaModFix/>
          </a:blip>
          <a:srcRect b="-1" l="19769" r="23974" t="0"/>
          <a:stretch/>
        </p:blipFill>
        <p:spPr>
          <a:xfrm>
            <a:off x="6412117" y="10"/>
            <a:ext cx="5779884" cy="6857990"/>
          </a:xfrm>
          <a:prstGeom prst="rect">
            <a:avLst/>
          </a:prstGeom>
          <a:noFill/>
          <a:ln>
            <a:noFill/>
          </a:ln>
        </p:spPr>
      </p:pic>
      <p:grpSp>
        <p:nvGrpSpPr>
          <p:cNvPr id="168" name="Google Shape;168;p5"/>
          <p:cNvGrpSpPr/>
          <p:nvPr/>
        </p:nvGrpSpPr>
        <p:grpSpPr>
          <a:xfrm>
            <a:off x="11123132" y="713128"/>
            <a:ext cx="1068867" cy="2126625"/>
            <a:chOff x="10918968" y="713127"/>
            <a:chExt cx="1273032" cy="2532832"/>
          </a:xfrm>
        </p:grpSpPr>
        <p:sp>
          <p:nvSpPr>
            <p:cNvPr id="169" name="Google Shape;169;p5"/>
            <p:cNvSpPr/>
            <p:nvPr/>
          </p:nvSpPr>
          <p:spPr>
            <a:xfrm rot="2700000">
              <a:off x="11052629" y="2120024"/>
              <a:ext cx="645368" cy="645368"/>
            </a:xfrm>
            <a:prstGeom prst="rect">
              <a:avLst/>
            </a:prstGeom>
            <a:solidFill>
              <a:schemeClr val="accent4">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5"/>
            <p:cNvSpPr/>
            <p:nvPr/>
          </p:nvSpPr>
          <p:spPr>
            <a:xfrm rot="-5400000">
              <a:off x="10289068" y="1343027"/>
              <a:ext cx="2532832" cy="1273032"/>
            </a:xfrm>
            <a:prstGeom prst="triangle">
              <a:avLst>
                <a:gd fmla="val 50000" name="adj"/>
              </a:avLst>
            </a:prstGeom>
            <a:solidFill>
              <a:schemeClr val="accent4">
                <a:alpha val="2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71" name="Google Shape;171;p5"/>
          <p:cNvSpPr txBox="1"/>
          <p:nvPr/>
        </p:nvSpPr>
        <p:spPr>
          <a:xfrm>
            <a:off x="9476193" y="6657945"/>
            <a:ext cx="2715807" cy="200055"/>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700"/>
              <a:buFont typeface="Arial"/>
              <a:buNone/>
            </a:pPr>
            <a:r>
              <a:rPr b="0" i="0" lang="fr-FR" sz="700" u="sng" cap="none" strike="noStrike">
                <a:solidFill>
                  <a:srgbClr val="FFFFFF"/>
                </a:solidFill>
                <a:latin typeface="Calibri"/>
                <a:ea typeface="Calibri"/>
                <a:cs typeface="Calibri"/>
                <a:sym typeface="Calibri"/>
                <a:hlinkClick r:id="rId4"/>
              </a:rPr>
              <a:t>Cette photo</a:t>
            </a:r>
            <a:r>
              <a:rPr b="0" i="0" lang="fr-FR" sz="700" u="none" cap="none" strike="noStrike">
                <a:solidFill>
                  <a:srgbClr val="FFFFFF"/>
                </a:solidFill>
                <a:latin typeface="Calibri"/>
                <a:ea typeface="Calibri"/>
                <a:cs typeface="Calibri"/>
                <a:sym typeface="Calibri"/>
              </a:rPr>
              <a:t> par Auteur inconnu est soumise à la licence </a:t>
            </a:r>
            <a:r>
              <a:rPr b="0" i="0" lang="fr-FR" sz="700" u="sng" cap="none" strike="noStrike">
                <a:solidFill>
                  <a:srgbClr val="FFFFFF"/>
                </a:solidFill>
                <a:latin typeface="Calibri"/>
                <a:ea typeface="Calibri"/>
                <a:cs typeface="Calibri"/>
                <a:sym typeface="Calibri"/>
                <a:hlinkClick r:id="rId5"/>
              </a:rPr>
              <a:t>CC BY-SA-NC</a:t>
            </a:r>
            <a:endParaRPr b="0" i="0" sz="700" u="none" cap="none" strike="noStrike">
              <a:solidFill>
                <a:srgbClr val="FFFFFF"/>
              </a:solidFill>
              <a:latin typeface="Calibri"/>
              <a:ea typeface="Calibri"/>
              <a:cs typeface="Calibri"/>
              <a:sym typeface="Calibri"/>
            </a:endParaRPr>
          </a:p>
        </p:txBody>
      </p:sp>
      <p:pic>
        <p:nvPicPr>
          <p:cNvPr descr="Une image contenant équipement électronique, ordinateur, assis, intérieur&#10;&#10;Description générée automatiquement" id="172" name="Google Shape;172;p5"/>
          <p:cNvPicPr preferRelativeResize="0"/>
          <p:nvPr/>
        </p:nvPicPr>
        <p:blipFill rotWithShape="1">
          <a:blip r:embed="rId6">
            <a:alphaModFix/>
          </a:blip>
          <a:srcRect b="0" l="0" r="0" t="0"/>
          <a:stretch/>
        </p:blipFill>
        <p:spPr>
          <a:xfrm>
            <a:off x="2427965" y="4581192"/>
            <a:ext cx="2165583" cy="1840745"/>
          </a:xfrm>
          <a:prstGeom prst="rect">
            <a:avLst/>
          </a:prstGeom>
          <a:noFill/>
          <a:ln>
            <a:noFill/>
          </a:ln>
        </p:spPr>
      </p:pic>
      <p:pic>
        <p:nvPicPr>
          <p:cNvPr descr="Une image contenant hache, outil&#10;&#10;Description générée automatiquement" id="173" name="Google Shape;173;p5"/>
          <p:cNvPicPr preferRelativeResize="0"/>
          <p:nvPr/>
        </p:nvPicPr>
        <p:blipFill rotWithShape="1">
          <a:blip r:embed="rId7">
            <a:alphaModFix/>
          </a:blip>
          <a:srcRect b="0" l="0" r="0" t="0"/>
          <a:stretch/>
        </p:blipFill>
        <p:spPr>
          <a:xfrm>
            <a:off x="1896456" y="4601497"/>
            <a:ext cx="1267550" cy="103094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77" name="Shape 177"/>
        <p:cNvGrpSpPr/>
        <p:nvPr/>
      </p:nvGrpSpPr>
      <p:grpSpPr>
        <a:xfrm>
          <a:off x="0" y="0"/>
          <a:ext cx="0" cy="0"/>
          <a:chOff x="0" y="0"/>
          <a:chExt cx="0" cy="0"/>
        </a:xfrm>
      </p:grpSpPr>
      <p:sp>
        <p:nvSpPr>
          <p:cNvPr id="178" name="Google Shape;178;p6"/>
          <p:cNvSpPr/>
          <p:nvPr/>
        </p:nvSpPr>
        <p:spPr>
          <a:xfrm>
            <a:off x="0" y="0"/>
            <a:ext cx="1219200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9" name="Google Shape;179;p6"/>
          <p:cNvSpPr/>
          <p:nvPr/>
        </p:nvSpPr>
        <p:spPr>
          <a:xfrm>
            <a:off x="-1" y="0"/>
            <a:ext cx="4818889" cy="6858000"/>
          </a:xfrm>
          <a:custGeom>
            <a:rect b="b" l="l" r="r" t="t"/>
            <a:pathLst>
              <a:path extrusionOk="0" h="6858000" w="4818889">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cap="flat" cmpd="sng" w="9525">
            <a:solidFill>
              <a:srgbClr val="E6E6E6"/>
            </a:solidFill>
            <a:prstDash val="solid"/>
            <a:miter lim="800000"/>
            <a:headEnd len="sm" w="sm" type="none"/>
            <a:tailEnd len="sm" w="sm" type="none"/>
          </a:ln>
          <a:effectLst>
            <a:outerShdw blurRad="50800" rotWithShape="0" algn="l"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0" name="Google Shape;180;p6"/>
          <p:cNvSpPr/>
          <p:nvPr/>
        </p:nvSpPr>
        <p:spPr>
          <a:xfrm>
            <a:off x="1" y="0"/>
            <a:ext cx="4811477" cy="6858000"/>
          </a:xfrm>
          <a:custGeom>
            <a:rect b="b" l="l" r="r" t="t"/>
            <a:pathLst>
              <a:path extrusionOk="0" h="6858000" w="4811477">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1" name="Google Shape;181;p6"/>
          <p:cNvSpPr txBox="1"/>
          <p:nvPr>
            <p:ph type="title"/>
          </p:nvPr>
        </p:nvSpPr>
        <p:spPr>
          <a:xfrm>
            <a:off x="608104" y="1398900"/>
            <a:ext cx="3602700" cy="4526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FR" sz="4000"/>
              <a:t>Méthodologie</a:t>
            </a:r>
            <a:br>
              <a:rPr b="1" lang="fr-FR" sz="4000"/>
            </a:br>
            <a:endParaRPr sz="4000"/>
          </a:p>
        </p:txBody>
      </p:sp>
      <p:sp>
        <p:nvSpPr>
          <p:cNvPr id="182" name="Google Shape;182;p6"/>
          <p:cNvSpPr/>
          <p:nvPr/>
        </p:nvSpPr>
        <p:spPr>
          <a:xfrm>
            <a:off x="0" y="3102049"/>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83" name="Google Shape;183;p6"/>
          <p:cNvSpPr txBox="1"/>
          <p:nvPr>
            <p:ph idx="1" type="body"/>
          </p:nvPr>
        </p:nvSpPr>
        <p:spPr>
          <a:xfrm>
            <a:off x="5434149" y="932688"/>
            <a:ext cx="5916603" cy="4992624"/>
          </a:xfrm>
          <a:prstGeom prst="rect">
            <a:avLst/>
          </a:prstGeom>
          <a:noFill/>
          <a:ln>
            <a:noFill/>
          </a:ln>
        </p:spPr>
        <p:txBody>
          <a:bodyPr anchorCtr="0" anchor="ctr" bIns="72000" lIns="108000" spcFirstLastPara="1" rIns="91425" wrap="square" tIns="108000">
            <a:normAutofit/>
          </a:bodyPr>
          <a:lstStyle/>
          <a:p>
            <a:pPr indent="-228600" lvl="0" marL="228600" rtl="0" algn="l">
              <a:lnSpc>
                <a:spcPct val="70000"/>
              </a:lnSpc>
              <a:spcBef>
                <a:spcPts val="0"/>
              </a:spcBef>
              <a:spcAft>
                <a:spcPts val="0"/>
              </a:spcAft>
              <a:buClr>
                <a:schemeClr val="dk1"/>
              </a:buClr>
              <a:buSzPts val="2400"/>
              <a:buChar char="•"/>
            </a:pPr>
            <a:r>
              <a:rPr lang="fr-FR" sz="1550">
                <a:latin typeface="Calibri"/>
                <a:ea typeface="Calibri"/>
                <a:cs typeface="Calibri"/>
                <a:sym typeface="Calibri"/>
              </a:rPr>
              <a:t>Etude menée sur la plateforme Twitter et sur les tweets en langue française </a:t>
            </a:r>
            <a:endParaRPr/>
          </a:p>
          <a:p>
            <a:pPr indent="-228600" lvl="0" marL="228600" rtl="0" algn="l">
              <a:lnSpc>
                <a:spcPct val="70000"/>
              </a:lnSpc>
              <a:spcBef>
                <a:spcPts val="1000"/>
              </a:spcBef>
              <a:spcAft>
                <a:spcPts val="0"/>
              </a:spcAft>
              <a:buClr>
                <a:schemeClr val="dk1"/>
              </a:buClr>
              <a:buSzPts val="2400"/>
              <a:buChar char="•"/>
            </a:pPr>
            <a:r>
              <a:rPr lang="fr-FR" sz="1550">
                <a:latin typeface="Calibri"/>
                <a:ea typeface="Calibri"/>
                <a:cs typeface="Calibri"/>
                <a:sym typeface="Calibri"/>
              </a:rPr>
              <a:t>Twitter, avec ces messages limités à 280 caractères, est parmi les réseaux sociaux les plus utilisés au monde.</a:t>
            </a:r>
            <a:endParaRPr/>
          </a:p>
          <a:p>
            <a:pPr indent="-228600" lvl="0" marL="228600" rtl="0" algn="l">
              <a:lnSpc>
                <a:spcPct val="70000"/>
              </a:lnSpc>
              <a:spcBef>
                <a:spcPts val="1000"/>
              </a:spcBef>
              <a:spcAft>
                <a:spcPts val="0"/>
              </a:spcAft>
              <a:buClr>
                <a:schemeClr val="dk1"/>
              </a:buClr>
              <a:buSzPts val="2400"/>
              <a:buChar char="•"/>
            </a:pPr>
            <a:r>
              <a:rPr lang="fr-FR" sz="1550">
                <a:latin typeface="Calibri"/>
                <a:ea typeface="Calibri"/>
                <a:cs typeface="Calibri"/>
                <a:sym typeface="Calibri"/>
              </a:rPr>
              <a:t>Le choix de mener l’étude à partir de cette plateforme est due à</a:t>
            </a:r>
            <a:r>
              <a:rPr lang="fr-FR" sz="1550">
                <a:latin typeface="Calibri"/>
                <a:ea typeface="Calibri"/>
                <a:cs typeface="Calibri"/>
                <a:sym typeface="Calibri"/>
              </a:rPr>
              <a:t> </a:t>
            </a:r>
            <a:r>
              <a:rPr lang="fr-FR" sz="1550">
                <a:latin typeface="Calibri"/>
                <a:ea typeface="Calibri"/>
                <a:cs typeface="Calibri"/>
                <a:sym typeface="Calibri"/>
              </a:rPr>
              <a:t>deux principales raisons :</a:t>
            </a:r>
            <a:r>
              <a:rPr lang="fr-FR"/>
              <a:t> </a:t>
            </a:r>
            <a:r>
              <a:rPr lang="fr-FR" sz="1550">
                <a:latin typeface="Calibri"/>
                <a:ea typeface="Calibri"/>
                <a:cs typeface="Calibri"/>
                <a:sym typeface="Calibri"/>
              </a:rPr>
              <a:t>sa notoriété et s</a:t>
            </a:r>
            <a:r>
              <a:rPr lang="fr-FR" sz="1550">
                <a:latin typeface="Calibri"/>
                <a:ea typeface="Calibri"/>
                <a:cs typeface="Calibri"/>
                <a:sym typeface="Calibri"/>
                <a:extLst>
                  <a:ext uri="http://customooxmlschemas.google.com/">
                    <go:slidesCustomData xmlns:go="http://customooxmlschemas.google.com/" textRoundtripDataId="0"/>
                  </a:ext>
                </a:extLst>
              </a:rPr>
              <a:t>a capacité à générer un grand nombre </a:t>
            </a:r>
            <a:r>
              <a:rPr lang="fr-FR" sz="1550">
                <a:latin typeface="Calibri"/>
                <a:ea typeface="Calibri"/>
                <a:cs typeface="Calibri"/>
                <a:sym typeface="Calibri"/>
              </a:rPr>
              <a:t>de données</a:t>
            </a:r>
            <a:endParaRPr/>
          </a:p>
          <a:p>
            <a:pPr indent="0" lvl="0" marL="0" rtl="0" algn="l">
              <a:lnSpc>
                <a:spcPct val="70000"/>
              </a:lnSpc>
              <a:spcBef>
                <a:spcPts val="1000"/>
              </a:spcBef>
              <a:spcAft>
                <a:spcPts val="0"/>
              </a:spcAft>
              <a:buClr>
                <a:schemeClr val="dk1"/>
              </a:buClr>
              <a:buSzPts val="1550"/>
              <a:buNone/>
            </a:pPr>
            <a:r>
              <a:t/>
            </a:r>
            <a:endParaRPr sz="1550">
              <a:latin typeface="Calibri"/>
              <a:ea typeface="Calibri"/>
              <a:cs typeface="Calibri"/>
              <a:sym typeface="Calibri"/>
            </a:endParaRPr>
          </a:p>
          <a:p>
            <a:pPr indent="0" lvl="0" marL="0" rtl="0" algn="l">
              <a:lnSpc>
                <a:spcPct val="70000"/>
              </a:lnSpc>
              <a:spcBef>
                <a:spcPts val="1000"/>
              </a:spcBef>
              <a:spcAft>
                <a:spcPts val="0"/>
              </a:spcAft>
              <a:buClr>
                <a:schemeClr val="dk1"/>
              </a:buClr>
              <a:buSzPts val="1170"/>
              <a:buFont typeface="Arial"/>
              <a:buNone/>
            </a:pPr>
            <a:r>
              <a:rPr b="1" lang="fr-FR" sz="1550">
                <a:latin typeface="Calibri"/>
                <a:ea typeface="Calibri"/>
                <a:cs typeface="Calibri"/>
                <a:sym typeface="Calibri"/>
              </a:rPr>
              <a:t>Plusieurs étapes :</a:t>
            </a:r>
            <a:endParaRPr b="1" sz="1550">
              <a:latin typeface="Calibri"/>
              <a:ea typeface="Calibri"/>
              <a:cs typeface="Calibri"/>
              <a:sym typeface="Calibri"/>
            </a:endParaRPr>
          </a:p>
          <a:p>
            <a:pPr indent="0" lvl="0" marL="0" rtl="0" algn="l">
              <a:lnSpc>
                <a:spcPct val="70000"/>
              </a:lnSpc>
              <a:spcBef>
                <a:spcPts val="1000"/>
              </a:spcBef>
              <a:spcAft>
                <a:spcPts val="0"/>
              </a:spcAft>
              <a:buClr>
                <a:schemeClr val="dk1"/>
              </a:buClr>
              <a:buSzPts val="1170"/>
              <a:buFont typeface="Arial"/>
              <a:buNone/>
            </a:pPr>
            <a:r>
              <a:t/>
            </a:r>
            <a:endParaRPr b="1" sz="1550"/>
          </a:p>
          <a:p>
            <a:pPr indent="0" lvl="0" marL="0" rtl="0" algn="l">
              <a:lnSpc>
                <a:spcPct val="70000"/>
              </a:lnSpc>
              <a:spcBef>
                <a:spcPts val="1000"/>
              </a:spcBef>
              <a:spcAft>
                <a:spcPts val="0"/>
              </a:spcAft>
              <a:buClr>
                <a:schemeClr val="dk1"/>
              </a:buClr>
              <a:buSzPts val="1170"/>
              <a:buFont typeface="Arial"/>
              <a:buNone/>
            </a:pPr>
            <a:r>
              <a:rPr lang="fr-FR" sz="1550">
                <a:latin typeface="Calibri"/>
                <a:ea typeface="Calibri"/>
                <a:cs typeface="Calibri"/>
                <a:sym typeface="Calibri"/>
              </a:rPr>
              <a:t>1. Collecte des données : entre le 1er février et le 30 mai 2020 (avec hashtags coronavirus OR covid19 OR covid-19) ⇒ Outil TWINT</a:t>
            </a:r>
            <a:endParaRPr/>
          </a:p>
          <a:p>
            <a:pPr indent="0" lvl="0" marL="0" rtl="0" algn="l">
              <a:lnSpc>
                <a:spcPct val="70000"/>
              </a:lnSpc>
              <a:spcBef>
                <a:spcPts val="1000"/>
              </a:spcBef>
              <a:spcAft>
                <a:spcPts val="0"/>
              </a:spcAft>
              <a:buClr>
                <a:schemeClr val="dk1"/>
              </a:buClr>
              <a:buSzPts val="1170"/>
              <a:buFont typeface="Arial"/>
              <a:buNone/>
            </a:pPr>
            <a:r>
              <a:rPr lang="fr-FR" sz="1550">
                <a:latin typeface="Calibri"/>
                <a:ea typeface="Calibri"/>
                <a:cs typeface="Calibri"/>
                <a:sym typeface="Calibri"/>
              </a:rPr>
              <a:t>2. Nettoyage données et premières explorations</a:t>
            </a:r>
            <a:endParaRPr/>
          </a:p>
          <a:p>
            <a:pPr indent="0" lvl="0" marL="0" rtl="0" algn="l">
              <a:lnSpc>
                <a:spcPct val="70000"/>
              </a:lnSpc>
              <a:spcBef>
                <a:spcPts val="1000"/>
              </a:spcBef>
              <a:spcAft>
                <a:spcPts val="0"/>
              </a:spcAft>
              <a:buClr>
                <a:schemeClr val="dk1"/>
              </a:buClr>
              <a:buSzPts val="1170"/>
              <a:buFont typeface="Arial"/>
              <a:buNone/>
            </a:pPr>
            <a:r>
              <a:rPr lang="fr-FR" sz="1550">
                <a:latin typeface="Calibri"/>
                <a:ea typeface="Calibri"/>
                <a:cs typeface="Calibri"/>
                <a:sym typeface="Calibri"/>
              </a:rPr>
              <a:t>3. Création de subsets (réduction de la base) : mars, avril, mai</a:t>
            </a:r>
            <a:endParaRPr/>
          </a:p>
          <a:p>
            <a:pPr indent="0" lvl="0" marL="0" rtl="0" algn="l">
              <a:lnSpc>
                <a:spcPct val="70000"/>
              </a:lnSpc>
              <a:spcBef>
                <a:spcPts val="1000"/>
              </a:spcBef>
              <a:spcAft>
                <a:spcPts val="0"/>
              </a:spcAft>
              <a:buClr>
                <a:schemeClr val="dk1"/>
              </a:buClr>
              <a:buSzPts val="1170"/>
              <a:buFont typeface="Arial"/>
              <a:buNone/>
            </a:pPr>
            <a:r>
              <a:rPr lang="fr-FR" sz="1550">
                <a:latin typeface="Calibri"/>
                <a:ea typeface="Calibri"/>
                <a:cs typeface="Calibri"/>
                <a:sym typeface="Calibri"/>
              </a:rPr>
              <a:t>4. Analyse qualitative des tweets les plus significatifs</a:t>
            </a:r>
            <a:endParaRPr/>
          </a:p>
          <a:p>
            <a:pPr indent="0" lvl="0" marL="0" rtl="0" algn="l">
              <a:lnSpc>
                <a:spcPct val="70000"/>
              </a:lnSpc>
              <a:spcBef>
                <a:spcPts val="1000"/>
              </a:spcBef>
              <a:spcAft>
                <a:spcPts val="0"/>
              </a:spcAft>
              <a:buClr>
                <a:schemeClr val="dk1"/>
              </a:buClr>
              <a:buSzPts val="1170"/>
              <a:buFont typeface="Arial"/>
              <a:buNone/>
            </a:pPr>
            <a:r>
              <a:rPr lang="fr-FR" sz="1550">
                <a:latin typeface="Calibri"/>
                <a:ea typeface="Calibri"/>
                <a:cs typeface="Calibri"/>
                <a:sym typeface="Calibri"/>
              </a:rPr>
              <a:t>5. Construction d’un réseau de cooccurrences (Cortext)</a:t>
            </a:r>
            <a:endParaRPr sz="275"/>
          </a:p>
          <a:p>
            <a:pPr indent="0" lvl="0" marL="0" rtl="0" algn="l">
              <a:lnSpc>
                <a:spcPct val="70000"/>
              </a:lnSpc>
              <a:spcBef>
                <a:spcPts val="1000"/>
              </a:spcBef>
              <a:spcAft>
                <a:spcPts val="0"/>
              </a:spcAft>
              <a:buClr>
                <a:schemeClr val="dk1"/>
              </a:buClr>
              <a:buSzPts val="910"/>
              <a:buNone/>
            </a:pPr>
            <a:br>
              <a:rPr lang="fr-FR" sz="275"/>
            </a:br>
            <a:br>
              <a:rPr lang="fr-FR" sz="275"/>
            </a:br>
            <a:endParaRPr sz="275"/>
          </a:p>
        </p:txBody>
      </p:sp>
      <p:sp>
        <p:nvSpPr>
          <p:cNvPr id="184" name="Google Shape;184;p6"/>
          <p:cNvSpPr txBox="1"/>
          <p:nvPr>
            <p:ph idx="12" type="sldNum"/>
          </p:nvPr>
        </p:nvSpPr>
        <p:spPr>
          <a:xfrm>
            <a:off x="10351362" y="6356350"/>
            <a:ext cx="1002437"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200"/>
              <a:buNone/>
            </a:pPr>
            <a:fld id="{00000000-1234-1234-1234-123412341234}" type="slidenum">
              <a:rPr lang="fr-FR">
                <a:solidFill>
                  <a:srgbClr val="7F7F7F"/>
                </a:solidFill>
              </a:rPr>
              <a:t>‹#›</a:t>
            </a:fld>
            <a:endParaRPr>
              <a:solidFill>
                <a:srgbClr val="7F7F7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88" name="Shape 188"/>
        <p:cNvGrpSpPr/>
        <p:nvPr/>
      </p:nvGrpSpPr>
      <p:grpSpPr>
        <a:xfrm>
          <a:off x="0" y="0"/>
          <a:ext cx="0" cy="0"/>
          <a:chOff x="0" y="0"/>
          <a:chExt cx="0" cy="0"/>
        </a:xfrm>
      </p:grpSpPr>
      <p:sp>
        <p:nvSpPr>
          <p:cNvPr id="189" name="Google Shape;189;g8a52106081_0_61"/>
          <p:cNvSpPr/>
          <p:nvPr/>
        </p:nvSpPr>
        <p:spPr>
          <a:xfrm>
            <a:off x="0" y="0"/>
            <a:ext cx="1219200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0" name="Google Shape;190;g8a52106081_0_61"/>
          <p:cNvSpPr/>
          <p:nvPr/>
        </p:nvSpPr>
        <p:spPr>
          <a:xfrm>
            <a:off x="-1" y="0"/>
            <a:ext cx="4818889" cy="6858000"/>
          </a:xfrm>
          <a:custGeom>
            <a:rect b="b" l="l" r="r" t="t"/>
            <a:pathLst>
              <a:path extrusionOk="0" h="6858000" w="4818889">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solidFill>
            <a:schemeClr val="lt1"/>
          </a:solidFill>
          <a:ln cap="flat" cmpd="sng" w="9525">
            <a:solidFill>
              <a:srgbClr val="E6E6E6"/>
            </a:solidFill>
            <a:prstDash val="solid"/>
            <a:miter lim="800000"/>
            <a:headEnd len="sm" w="sm" type="none"/>
            <a:tailEnd len="sm" w="sm" type="none"/>
          </a:ln>
          <a:effectLst>
            <a:outerShdw blurRad="50800" rotWithShape="0" algn="l" dist="38100">
              <a:srgbClr val="D8D8D8">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1" name="Google Shape;191;g8a52106081_0_61"/>
          <p:cNvSpPr/>
          <p:nvPr/>
        </p:nvSpPr>
        <p:spPr>
          <a:xfrm>
            <a:off x="1" y="0"/>
            <a:ext cx="4811477" cy="6858000"/>
          </a:xfrm>
          <a:custGeom>
            <a:rect b="b" l="l" r="r" t="t"/>
            <a:pathLst>
              <a:path extrusionOk="0" h="6858000" w="4811477">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2" name="Google Shape;192;g8a52106081_0_61"/>
          <p:cNvSpPr txBox="1"/>
          <p:nvPr>
            <p:ph type="title"/>
          </p:nvPr>
        </p:nvSpPr>
        <p:spPr>
          <a:xfrm>
            <a:off x="621792" y="1161288"/>
            <a:ext cx="3602736" cy="452628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FR" sz="4000"/>
              <a:t>Analyses</a:t>
            </a:r>
            <a:endParaRPr/>
          </a:p>
        </p:txBody>
      </p:sp>
      <p:sp>
        <p:nvSpPr>
          <p:cNvPr id="193" name="Google Shape;193;g8a52106081_0_61"/>
          <p:cNvSpPr/>
          <p:nvPr/>
        </p:nvSpPr>
        <p:spPr>
          <a:xfrm>
            <a:off x="0" y="3102049"/>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94" name="Google Shape;194;g8a52106081_0_61"/>
          <p:cNvSpPr txBox="1"/>
          <p:nvPr>
            <p:ph idx="1" type="body"/>
          </p:nvPr>
        </p:nvSpPr>
        <p:spPr>
          <a:xfrm>
            <a:off x="5434149" y="932688"/>
            <a:ext cx="5916603" cy="4992624"/>
          </a:xfrm>
          <a:prstGeom prst="rect">
            <a:avLst/>
          </a:prstGeom>
          <a:noFill/>
          <a:ln>
            <a:noFill/>
          </a:ln>
        </p:spPr>
        <p:txBody>
          <a:bodyPr anchorCtr="0" anchor="ctr" bIns="45700" lIns="91425" spcFirstLastPara="1" rIns="91425" wrap="square" tIns="45700">
            <a:normAutofit/>
          </a:bodyPr>
          <a:lstStyle/>
          <a:p>
            <a:pPr indent="-406400" lvl="0" marL="742950" rtl="0" algn="l">
              <a:lnSpc>
                <a:spcPct val="90000"/>
              </a:lnSpc>
              <a:spcBef>
                <a:spcPts val="0"/>
              </a:spcBef>
              <a:spcAft>
                <a:spcPts val="0"/>
              </a:spcAft>
              <a:buClr>
                <a:schemeClr val="dk1"/>
              </a:buClr>
              <a:buSzPts val="1700"/>
              <a:buFont typeface="Calibri"/>
              <a:buNone/>
            </a:pPr>
            <a:r>
              <a:t/>
            </a:r>
            <a:endParaRPr sz="1700"/>
          </a:p>
          <a:p>
            <a:pPr indent="-514350" lvl="0" marL="590550" rtl="0" algn="l">
              <a:lnSpc>
                <a:spcPct val="90000"/>
              </a:lnSpc>
              <a:spcBef>
                <a:spcPts val="600"/>
              </a:spcBef>
              <a:spcAft>
                <a:spcPts val="0"/>
              </a:spcAft>
              <a:buClr>
                <a:schemeClr val="dk1"/>
              </a:buClr>
              <a:buSzPts val="2400"/>
              <a:buFont typeface="Calibri"/>
              <a:buAutoNum type="romanUcPeriod"/>
            </a:pPr>
            <a:r>
              <a:rPr lang="fr-FR" sz="1700"/>
              <a:t>Une première </a:t>
            </a:r>
            <a:r>
              <a:rPr b="1" lang="fr-FR" sz="1700"/>
              <a:t>analyse exploratoire </a:t>
            </a:r>
            <a:r>
              <a:rPr lang="fr-FR" sz="1700"/>
              <a:t>a été menée sur un corpus réduit de tweets comportant le mot “coronavirus” (précédé ou non d’un hashtag) depuis 2009 jusqu’en juin 2020</a:t>
            </a:r>
            <a:endParaRPr/>
          </a:p>
          <a:p>
            <a:pPr indent="-406400" lvl="0" marL="971550" rtl="0" algn="l">
              <a:lnSpc>
                <a:spcPct val="90000"/>
              </a:lnSpc>
              <a:spcBef>
                <a:spcPts val="600"/>
              </a:spcBef>
              <a:spcAft>
                <a:spcPts val="0"/>
              </a:spcAft>
              <a:buClr>
                <a:schemeClr val="dk1"/>
              </a:buClr>
              <a:buSzPts val="1700"/>
              <a:buFont typeface="Calibri"/>
              <a:buNone/>
            </a:pPr>
            <a:r>
              <a:t/>
            </a:r>
            <a:endParaRPr sz="1700"/>
          </a:p>
          <a:p>
            <a:pPr indent="-514350" lvl="0" marL="590550" rtl="0" algn="l">
              <a:lnSpc>
                <a:spcPct val="90000"/>
              </a:lnSpc>
              <a:spcBef>
                <a:spcPts val="600"/>
              </a:spcBef>
              <a:spcAft>
                <a:spcPts val="0"/>
              </a:spcAft>
              <a:buClr>
                <a:schemeClr val="dk1"/>
              </a:buClr>
              <a:buSzPts val="2400"/>
              <a:buFont typeface="Calibri"/>
              <a:buAutoNum type="romanUcPeriod"/>
            </a:pPr>
            <a:r>
              <a:rPr lang="fr-FR" sz="1700"/>
              <a:t>Une </a:t>
            </a:r>
            <a:r>
              <a:rPr b="1" lang="fr-FR" sz="1700"/>
              <a:t>analyse qualitative </a:t>
            </a:r>
            <a:r>
              <a:rPr lang="fr-FR" sz="1700"/>
              <a:t>des tweets les plus populaires ayant utilisés les mêmes hashtags que ceux identifiés au mois de mai. </a:t>
            </a:r>
            <a:endParaRPr/>
          </a:p>
          <a:p>
            <a:pPr indent="-406400" lvl="0" marL="514350" rtl="0" algn="l">
              <a:lnSpc>
                <a:spcPct val="90000"/>
              </a:lnSpc>
              <a:spcBef>
                <a:spcPts val="600"/>
              </a:spcBef>
              <a:spcAft>
                <a:spcPts val="0"/>
              </a:spcAft>
              <a:buClr>
                <a:schemeClr val="dk1"/>
              </a:buClr>
              <a:buSzPts val="1700"/>
              <a:buFont typeface="Calibri"/>
              <a:buNone/>
            </a:pPr>
            <a:r>
              <a:t/>
            </a:r>
            <a:endParaRPr sz="1700"/>
          </a:p>
          <a:p>
            <a:pPr indent="-514350" lvl="2" marL="1504950" rtl="0" algn="l">
              <a:lnSpc>
                <a:spcPct val="90000"/>
              </a:lnSpc>
              <a:spcBef>
                <a:spcPts val="600"/>
              </a:spcBef>
              <a:spcAft>
                <a:spcPts val="0"/>
              </a:spcAft>
              <a:buClr>
                <a:schemeClr val="dk1"/>
              </a:buClr>
              <a:buSzPts val="2400"/>
              <a:buFont typeface="Calibri"/>
              <a:buAutoNum type="romanUcPeriod"/>
            </a:pPr>
            <a:r>
              <a:rPr lang="fr-FR" sz="1700"/>
              <a:t>Cette analyse à demandé de revenir vers les premiers échantillons collectés qui comportaient uniquement le mot “coronavirus”.</a:t>
            </a:r>
            <a:endParaRPr/>
          </a:p>
          <a:p>
            <a:pPr indent="-406400" lvl="0" marL="971550" rtl="0" algn="l">
              <a:lnSpc>
                <a:spcPct val="90000"/>
              </a:lnSpc>
              <a:spcBef>
                <a:spcPts val="600"/>
              </a:spcBef>
              <a:spcAft>
                <a:spcPts val="0"/>
              </a:spcAft>
              <a:buClr>
                <a:schemeClr val="dk1"/>
              </a:buClr>
              <a:buSzPts val="1700"/>
              <a:buFont typeface="Calibri"/>
              <a:buNone/>
            </a:pPr>
            <a:r>
              <a:t/>
            </a:r>
            <a:endParaRPr sz="1700"/>
          </a:p>
          <a:p>
            <a:pPr indent="-514350" lvl="0" marL="590550" rtl="0" algn="l">
              <a:lnSpc>
                <a:spcPct val="90000"/>
              </a:lnSpc>
              <a:spcBef>
                <a:spcPts val="600"/>
              </a:spcBef>
              <a:spcAft>
                <a:spcPts val="0"/>
              </a:spcAft>
              <a:buClr>
                <a:schemeClr val="dk1"/>
              </a:buClr>
              <a:buSzPts val="2400"/>
              <a:buFont typeface="Calibri"/>
              <a:buAutoNum type="romanUcPeriod"/>
            </a:pPr>
            <a:r>
              <a:rPr lang="fr-FR" sz="1700"/>
              <a:t>Une </a:t>
            </a:r>
            <a:r>
              <a:rPr b="1" lang="fr-FR" sz="1700"/>
              <a:t>cartographie des hashtags cooccurrents </a:t>
            </a:r>
            <a:r>
              <a:rPr lang="fr-FR" sz="1700"/>
              <a:t>en lien avec des mouvements sociaux identifiés à partir des données du mois de mars. </a:t>
            </a:r>
            <a:endParaRPr/>
          </a:p>
          <a:p>
            <a:pPr indent="0" lvl="2" marL="990600" rtl="0" algn="l">
              <a:lnSpc>
                <a:spcPct val="90000"/>
              </a:lnSpc>
              <a:spcBef>
                <a:spcPts val="600"/>
              </a:spcBef>
              <a:spcAft>
                <a:spcPts val="600"/>
              </a:spcAft>
              <a:buClr>
                <a:schemeClr val="dk1"/>
              </a:buClr>
              <a:buSzPts val="2400"/>
              <a:buNone/>
            </a:pPr>
            <a:r>
              <a:t/>
            </a:r>
            <a:endParaRPr sz="1700"/>
          </a:p>
        </p:txBody>
      </p:sp>
      <p:sp>
        <p:nvSpPr>
          <p:cNvPr id="195" name="Google Shape;195;g8a52106081_0_61"/>
          <p:cNvSpPr txBox="1"/>
          <p:nvPr>
            <p:ph idx="12" type="sldNum"/>
          </p:nvPr>
        </p:nvSpPr>
        <p:spPr>
          <a:xfrm>
            <a:off x="10351362" y="6356350"/>
            <a:ext cx="1002437"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0"/>
              </a:spcAft>
              <a:buSzPts val="1200"/>
              <a:buNone/>
            </a:pPr>
            <a:fld id="{00000000-1234-1234-1234-123412341234}" type="slidenum">
              <a:rPr lang="fr-FR">
                <a:solidFill>
                  <a:srgbClr val="7F7F7F"/>
                </a:solidFill>
              </a:rPr>
              <a:t>‹#›</a:t>
            </a:fld>
            <a:endParaRPr>
              <a:solidFill>
                <a:srgbClr val="7F7F7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99" name="Shape 199"/>
        <p:cNvGrpSpPr/>
        <p:nvPr/>
      </p:nvGrpSpPr>
      <p:grpSpPr>
        <a:xfrm>
          <a:off x="0" y="0"/>
          <a:ext cx="0" cy="0"/>
          <a:chOff x="0" y="0"/>
          <a:chExt cx="0" cy="0"/>
        </a:xfrm>
      </p:grpSpPr>
      <p:sp>
        <p:nvSpPr>
          <p:cNvPr id="200" name="Google Shape;200;g8ae55759f6_1_8"/>
          <p:cNvSpPr/>
          <p:nvPr/>
        </p:nvSpPr>
        <p:spPr>
          <a:xfrm>
            <a:off x="0" y="0"/>
            <a:ext cx="12189001"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201" name="Google Shape;201;g8ae55759f6_1_8"/>
          <p:cNvPicPr preferRelativeResize="0"/>
          <p:nvPr/>
        </p:nvPicPr>
        <p:blipFill rotWithShape="1">
          <a:blip r:embed="rId3">
            <a:alphaModFix/>
          </a:blip>
          <a:srcRect b="6987" l="0" r="0" t="5437"/>
          <a:stretch/>
        </p:blipFill>
        <p:spPr>
          <a:xfrm>
            <a:off x="-4614" y="0"/>
            <a:ext cx="12188933" cy="6857989"/>
          </a:xfrm>
          <a:prstGeom prst="rect">
            <a:avLst/>
          </a:prstGeom>
          <a:noFill/>
          <a:ln>
            <a:noFill/>
          </a:ln>
        </p:spPr>
      </p:pic>
      <p:sp>
        <p:nvSpPr>
          <p:cNvPr id="202" name="Google Shape;202;g8ae55759f6_1_8"/>
          <p:cNvSpPr/>
          <p:nvPr/>
        </p:nvSpPr>
        <p:spPr>
          <a:xfrm>
            <a:off x="-2307" y="3666683"/>
            <a:ext cx="12189001" cy="3191400"/>
          </a:xfrm>
          <a:prstGeom prst="rect">
            <a:avLst/>
          </a:prstGeom>
          <a:gradFill>
            <a:gsLst>
              <a:gs pos="0">
                <a:srgbClr val="000000">
                  <a:alpha val="0"/>
                </a:srgbClr>
              </a:gs>
              <a:gs pos="42000">
                <a:srgbClr val="000000">
                  <a:alpha val="22352"/>
                </a:srgbClr>
              </a:gs>
              <a:gs pos="100000">
                <a:srgbClr val="000000">
                  <a:alpha val="35294"/>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203" name="Google Shape;203;g8ae55759f6_1_8"/>
          <p:cNvSpPr txBox="1"/>
          <p:nvPr>
            <p:ph type="ctrTitle"/>
          </p:nvPr>
        </p:nvSpPr>
        <p:spPr>
          <a:xfrm>
            <a:off x="6095999" y="3834174"/>
            <a:ext cx="5257800" cy="1701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bril Fatface"/>
              <a:buNone/>
            </a:pPr>
            <a:r>
              <a:rPr b="1" lang="fr-FR" sz="4400">
                <a:solidFill>
                  <a:schemeClr val="dk1"/>
                </a:solidFill>
              </a:rPr>
              <a:t>Mois de Mars</a:t>
            </a:r>
            <a:endParaRPr/>
          </a:p>
        </p:txBody>
      </p:sp>
      <p:sp>
        <p:nvSpPr>
          <p:cNvPr id="204" name="Google Shape;204;g8ae55759f6_1_8"/>
          <p:cNvSpPr txBox="1"/>
          <p:nvPr>
            <p:ph idx="1" type="subTitle"/>
          </p:nvPr>
        </p:nvSpPr>
        <p:spPr>
          <a:xfrm>
            <a:off x="6096000" y="5592499"/>
            <a:ext cx="5148000" cy="64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None/>
            </a:pPr>
            <a:r>
              <a:rPr b="1" lang="fr-FR" sz="2000">
                <a:solidFill>
                  <a:schemeClr val="dk1"/>
                </a:solidFill>
              </a:rPr>
              <a:t>ANALYSE QUALITATIVE DES TWEETS</a:t>
            </a:r>
            <a:endParaRPr/>
          </a:p>
        </p:txBody>
      </p:sp>
      <p:sp>
        <p:nvSpPr>
          <p:cNvPr id="205" name="Google Shape;205;g8ae55759f6_1_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206" name="Google Shape;206;g8ae55759f6_1_8"/>
          <p:cNvSpPr/>
          <p:nvPr/>
        </p:nvSpPr>
        <p:spPr>
          <a:xfrm>
            <a:off x="6089852" y="4742434"/>
            <a:ext cx="4943400" cy="1429200"/>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207" name="Google Shape;207;g8ae55759f6_1_8"/>
          <p:cNvSpPr txBox="1"/>
          <p:nvPr/>
        </p:nvSpPr>
        <p:spPr>
          <a:xfrm>
            <a:off x="6394490" y="5155834"/>
            <a:ext cx="4334100" cy="101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300"/>
              <a:buFont typeface="Arial"/>
              <a:buNone/>
            </a:pPr>
            <a:r>
              <a:rPr b="1" i="0" lang="fr-FR" sz="3300" u="none" cap="none" strike="noStrike">
                <a:solidFill>
                  <a:schemeClr val="dk1"/>
                </a:solidFill>
                <a:latin typeface="Century Gothic"/>
                <a:ea typeface="Century Gothic"/>
                <a:cs typeface="Century Gothic"/>
                <a:sym typeface="Century Gothic"/>
              </a:rPr>
              <a:t>La base de données</a:t>
            </a:r>
            <a:endParaRPr b="0" i="0" sz="23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1_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2020-06-30T09:33:00Z</dcterms:created>
  <dc:creator>Roberta Catte - roberta.catte@studio.unibo.it</dc:creator>
</cp:coreProperties>
</file>